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3" r:id="rId6"/>
    <p:sldId id="266" r:id="rId7"/>
    <p:sldId id="265" r:id="rId8"/>
    <p:sldId id="264" r:id="rId9"/>
    <p:sldId id="267" r:id="rId10"/>
    <p:sldId id="271" r:id="rId11"/>
    <p:sldId id="268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5285DE"/>
    <a:srgbClr val="FFFFFF"/>
    <a:srgbClr val="4877C9"/>
    <a:srgbClr val="D8E3F8"/>
    <a:srgbClr val="A4BEEE"/>
    <a:srgbClr val="7EA3E6"/>
    <a:srgbClr val="F2F3F7"/>
    <a:srgbClr val="236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5139" autoAdjust="0"/>
  </p:normalViewPr>
  <p:slideViewPr>
    <p:cSldViewPr snapToGrid="0">
      <p:cViewPr>
        <p:scale>
          <a:sx n="50" d="100"/>
          <a:sy n="50" d="100"/>
        </p:scale>
        <p:origin x="62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127A4-8034-40D7-86D2-4861DB8C718B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7BEEA-61E5-4CF3-8109-584C80A30F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200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507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E2BD1-CD3F-6D41-9913-E34B6146D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A02781-F8A4-FF2B-167B-4F829A943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5D3DA8-4B40-4781-FBE1-E31C64849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웹스크래핑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추천 알고리즘을 이용</a:t>
            </a:r>
            <a:br>
              <a:rPr lang="en-US" altLang="ko-KR" dirty="0"/>
            </a:br>
            <a:r>
              <a:rPr lang="ko-KR" altLang="en-US" dirty="0"/>
              <a:t>블루레이 추천 서비스를 </a:t>
            </a:r>
            <a:r>
              <a:rPr lang="ko-KR" altLang="en-US" dirty="0" err="1"/>
              <a:t>구축하는것이</a:t>
            </a:r>
            <a:r>
              <a:rPr lang="ko-KR" altLang="en-US" dirty="0"/>
              <a:t>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43F97F-23A0-61B0-F403-4799E7779F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829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BBCE-EE18-EF31-79EB-C2076668D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664EB3-DC97-3CC9-27BE-E36550BE0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0494A1-5534-517F-A811-55673B7B5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웹스크래핑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추천 알고리즘을 이용</a:t>
            </a:r>
            <a:br>
              <a:rPr lang="en-US" altLang="ko-KR" dirty="0"/>
            </a:br>
            <a:r>
              <a:rPr lang="ko-KR" altLang="en-US" dirty="0"/>
              <a:t>블루레이 추천 서비스를 </a:t>
            </a:r>
            <a:r>
              <a:rPr lang="ko-KR" altLang="en-US" dirty="0" err="1"/>
              <a:t>구축하는것이</a:t>
            </a:r>
            <a:r>
              <a:rPr lang="ko-KR" altLang="en-US" dirty="0"/>
              <a:t>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489BD8-70A9-F2E4-2D2D-42F0F43B3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145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C83F7-DF2A-7041-14C5-A2279118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410A-1E4E-765D-278C-8C0139C5F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FFE5E5-7742-5C42-37B8-905AB71EA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웹스크래핑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추천 알고리즘을 이용</a:t>
            </a:r>
            <a:br>
              <a:rPr lang="en-US" altLang="ko-KR" dirty="0"/>
            </a:br>
            <a:r>
              <a:rPr lang="ko-KR" altLang="en-US" dirty="0"/>
              <a:t>블루레이 추천 서비스를 </a:t>
            </a:r>
            <a:r>
              <a:rPr lang="ko-KR" altLang="en-US" dirty="0" err="1"/>
              <a:t>구축하는것이</a:t>
            </a:r>
            <a:r>
              <a:rPr lang="ko-KR" altLang="en-US" dirty="0"/>
              <a:t>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17F216-09C1-2B02-5A90-2F4C152D7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095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D1212-6574-F29E-9C2A-D6CFC3917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FCF1507-0584-457B-FCA2-39930E6C0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DFCA9F-33F2-DFB5-7EA6-CB9B3BE91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웹스크래핑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추천 알고리즘을 이용</a:t>
            </a:r>
            <a:br>
              <a:rPr lang="en-US" altLang="ko-KR" dirty="0"/>
            </a:br>
            <a:r>
              <a:rPr lang="ko-KR" altLang="en-US" dirty="0"/>
              <a:t>블루레이 추천 서비스를 </a:t>
            </a:r>
            <a:r>
              <a:rPr lang="ko-KR" altLang="en-US" dirty="0" err="1"/>
              <a:t>구축하는것이</a:t>
            </a:r>
            <a:r>
              <a:rPr lang="ko-KR" altLang="en-US" dirty="0"/>
              <a:t>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C874B-4734-9505-E85A-0C2755ECE4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7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8A3D7-418F-1FBA-B86E-D39FD693D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4EEFD8-03C8-1815-8A9A-B60B5F4DD5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CB0F03-D73C-0BA9-5C6E-B9F65726C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웹스크래핑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추천 알고리즘을 이용</a:t>
            </a:r>
            <a:br>
              <a:rPr lang="en-US" altLang="ko-KR" dirty="0"/>
            </a:br>
            <a:r>
              <a:rPr lang="ko-KR" altLang="en-US" dirty="0"/>
              <a:t>블루레이 추천 서비스를 </a:t>
            </a:r>
            <a:r>
              <a:rPr lang="ko-KR" altLang="en-US" dirty="0" err="1"/>
              <a:t>구축하는것이</a:t>
            </a:r>
            <a:r>
              <a:rPr lang="ko-KR" altLang="en-US" dirty="0"/>
              <a:t>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08E001-B476-C423-F2B7-23A0DD3C2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15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Dvd</a:t>
            </a:r>
            <a:r>
              <a:rPr lang="en-US" altLang="ko-KR" dirty="0"/>
              <a:t> </a:t>
            </a:r>
            <a:r>
              <a:rPr lang="ko-KR" altLang="en-US" dirty="0"/>
              <a:t>보다 좋은 블루레이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41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블루레이의 특징과 상징성 때문에 수집하는 사람도 있음</a:t>
            </a:r>
            <a:endParaRPr lang="en-US" altLang="ko-KR" dirty="0"/>
          </a:p>
          <a:p>
            <a:r>
              <a:rPr lang="ko-KR" altLang="en-US" dirty="0"/>
              <a:t>국내에서는 잘 알려지지 않음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77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F2A4F-F8A2-86E5-C94E-90D1F9CD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64968C-CB21-A342-8C6F-558B66441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FD69B1-C872-D003-F7CF-FDC872B48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웹스크래핑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추천 알고리즘을 이용</a:t>
            </a:r>
            <a:br>
              <a:rPr lang="en-US" altLang="ko-KR" dirty="0"/>
            </a:br>
            <a:r>
              <a:rPr lang="ko-KR" altLang="en-US" dirty="0"/>
              <a:t>블루레이 추천 서비스를 </a:t>
            </a:r>
            <a:r>
              <a:rPr lang="ko-KR" altLang="en-US" dirty="0" err="1"/>
              <a:t>구축하는것이</a:t>
            </a:r>
            <a:r>
              <a:rPr lang="ko-KR" altLang="en-US" dirty="0"/>
              <a:t>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3B9A11-5DC5-1C7D-A331-F222B9A98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4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2943C-49EF-F09E-A1F2-C69FD681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181B30-9427-D219-E567-78EE8AE2AF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AD79D8-FC7A-621C-49BE-B02A9B5F1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축적 과정</a:t>
            </a:r>
            <a:r>
              <a:rPr lang="en-US" altLang="ko-KR" dirty="0"/>
              <a:t> </a:t>
            </a:r>
            <a:r>
              <a:rPr lang="ko-KR" altLang="en-US" dirty="0"/>
              <a:t>간단 설명</a:t>
            </a:r>
            <a:endParaRPr lang="en-US" altLang="ko-KR" dirty="0"/>
          </a:p>
          <a:p>
            <a:r>
              <a:rPr lang="ko-KR" altLang="en-US" dirty="0" err="1"/>
              <a:t>웹스크래핑에</a:t>
            </a:r>
            <a:r>
              <a:rPr lang="ko-KR" altLang="en-US" dirty="0"/>
              <a:t> 대해 간단히 설명</a:t>
            </a:r>
            <a:r>
              <a:rPr lang="en-US" altLang="ko-KR" dirty="0"/>
              <a:t>(~ </a:t>
            </a:r>
            <a:r>
              <a:rPr lang="ko-KR" altLang="en-US" dirty="0"/>
              <a:t>무비렌즈 데이터셋</a:t>
            </a:r>
            <a:r>
              <a:rPr lang="en-US" altLang="ko-KR" dirty="0"/>
              <a:t>-&gt; </a:t>
            </a:r>
            <a:r>
              <a:rPr lang="ko-KR" altLang="en-US" dirty="0"/>
              <a:t>웹사이트 </a:t>
            </a:r>
            <a:r>
              <a:rPr lang="en-US" altLang="ko-KR" dirty="0"/>
              <a:t>-&gt; </a:t>
            </a:r>
            <a:r>
              <a:rPr lang="ko-KR" altLang="en-US" dirty="0"/>
              <a:t>웹 </a:t>
            </a:r>
            <a:r>
              <a:rPr lang="ko-KR" altLang="en-US" dirty="0" err="1"/>
              <a:t>스크래핑으로</a:t>
            </a:r>
            <a:r>
              <a:rPr lang="ko-KR" altLang="en-US" dirty="0"/>
              <a:t> 가격</a:t>
            </a:r>
            <a:r>
              <a:rPr lang="en-US" altLang="ko-KR" dirty="0"/>
              <a:t>, </a:t>
            </a:r>
            <a:r>
              <a:rPr lang="ko-KR" altLang="en-US" dirty="0"/>
              <a:t>화질</a:t>
            </a:r>
            <a:r>
              <a:rPr lang="en-US" altLang="ko-KR" dirty="0"/>
              <a:t>, </a:t>
            </a:r>
            <a:r>
              <a:rPr lang="ko-KR" altLang="en-US" dirty="0"/>
              <a:t>지역코드 등의 이미지를 </a:t>
            </a:r>
            <a:r>
              <a:rPr lang="ko-KR" altLang="en-US" dirty="0" err="1"/>
              <a:t>뽑아냄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9D318-1303-CF9A-976F-52283C65F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62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A82F-A208-D28B-F82D-243F95F00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8766AA-C852-A692-A6B0-9A248A7A1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00605B6-FADE-4F4B-E7D4-7CDBE296B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축적 과정</a:t>
            </a:r>
            <a:r>
              <a:rPr lang="en-US" altLang="ko-KR" dirty="0"/>
              <a:t> </a:t>
            </a:r>
            <a:r>
              <a:rPr lang="ko-KR" altLang="en-US" dirty="0"/>
              <a:t>간단 설명</a:t>
            </a:r>
            <a:endParaRPr lang="en-US" altLang="ko-KR" dirty="0"/>
          </a:p>
          <a:p>
            <a:r>
              <a:rPr lang="ko-KR" altLang="en-US" dirty="0" err="1"/>
              <a:t>웹스크래핑에</a:t>
            </a:r>
            <a:r>
              <a:rPr lang="ko-KR" altLang="en-US" dirty="0"/>
              <a:t> 대해 간단히 설명</a:t>
            </a:r>
            <a:r>
              <a:rPr lang="en-US" altLang="ko-KR" dirty="0"/>
              <a:t>(~ </a:t>
            </a:r>
            <a:r>
              <a:rPr lang="ko-KR" altLang="en-US" dirty="0"/>
              <a:t>무비렌즈 데이터셋</a:t>
            </a:r>
            <a:r>
              <a:rPr lang="en-US" altLang="ko-KR" dirty="0"/>
              <a:t>-&gt; </a:t>
            </a:r>
            <a:r>
              <a:rPr lang="ko-KR" altLang="en-US" dirty="0"/>
              <a:t>웹사이트 </a:t>
            </a:r>
            <a:r>
              <a:rPr lang="en-US" altLang="ko-KR" dirty="0"/>
              <a:t>-&gt; </a:t>
            </a:r>
            <a:r>
              <a:rPr lang="ko-KR" altLang="en-US" dirty="0"/>
              <a:t>웹 </a:t>
            </a:r>
            <a:r>
              <a:rPr lang="ko-KR" altLang="en-US" dirty="0" err="1"/>
              <a:t>스크래핑으로</a:t>
            </a:r>
            <a:r>
              <a:rPr lang="ko-KR" altLang="en-US" dirty="0"/>
              <a:t> 가격</a:t>
            </a:r>
            <a:r>
              <a:rPr lang="en-US" altLang="ko-KR" dirty="0"/>
              <a:t>, </a:t>
            </a:r>
            <a:r>
              <a:rPr lang="ko-KR" altLang="en-US" dirty="0"/>
              <a:t>화질</a:t>
            </a:r>
            <a:r>
              <a:rPr lang="en-US" altLang="ko-KR" dirty="0"/>
              <a:t>, </a:t>
            </a:r>
            <a:r>
              <a:rPr lang="ko-KR" altLang="en-US" dirty="0"/>
              <a:t>지역코드 등의 이미지를 </a:t>
            </a:r>
            <a:r>
              <a:rPr lang="ko-KR" altLang="en-US" dirty="0" err="1"/>
              <a:t>뽑아냄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B3B49A-121C-D15B-FE5E-A8A2EF0C1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7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2D4C5-6F73-58A3-217C-927F00AF2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FF3479-D23B-1C77-C17B-6815C49912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AEAB78-BCD2-2BD7-81CF-29BDD642E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축적 과정</a:t>
            </a:r>
            <a:r>
              <a:rPr lang="en-US" altLang="ko-KR" dirty="0"/>
              <a:t> </a:t>
            </a:r>
            <a:r>
              <a:rPr lang="ko-KR" altLang="en-US" dirty="0"/>
              <a:t>간단 설명</a:t>
            </a:r>
            <a:endParaRPr lang="en-US" altLang="ko-KR" dirty="0"/>
          </a:p>
          <a:p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ko-KR" altLang="en-US" dirty="0"/>
              <a:t>으로 추출한 데이터를 정형화 </a:t>
            </a:r>
            <a:r>
              <a:rPr lang="ko-KR" altLang="en-US" dirty="0" err="1"/>
              <a:t>하는것에</a:t>
            </a:r>
            <a:r>
              <a:rPr lang="ko-KR" altLang="en-US" dirty="0"/>
              <a:t> 대한 설명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8A3AB1-61A7-47EF-18AF-4F91246AC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84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821BA-37D8-3A80-5920-561B0EF9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15CF54-739C-244D-DDCC-E2F63715B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A1844B-1411-F0E0-8B17-311581676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웹스크래핑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추천 알고리즘을 이용</a:t>
            </a:r>
            <a:br>
              <a:rPr lang="en-US" altLang="ko-KR" dirty="0"/>
            </a:br>
            <a:r>
              <a:rPr lang="ko-KR" altLang="en-US" dirty="0"/>
              <a:t>블루레이 추천 서비스를 </a:t>
            </a:r>
            <a:r>
              <a:rPr lang="ko-KR" altLang="en-US" dirty="0" err="1"/>
              <a:t>구축하는것이</a:t>
            </a:r>
            <a:r>
              <a:rPr lang="ko-KR" altLang="en-US" dirty="0"/>
              <a:t>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84343B-58C2-0A75-F2BC-84ECD1142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9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7D5CF-D7BA-0F94-941C-C49E2D387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C428BF-6814-090E-9184-29339BE50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D96898-A8E7-49A7-93FA-6028F84C7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웹스크래핑</a:t>
            </a:r>
            <a:r>
              <a:rPr lang="en-US" altLang="ko-KR" dirty="0"/>
              <a:t>, </a:t>
            </a:r>
            <a:r>
              <a:rPr lang="en-US" altLang="ko-KR" dirty="0" err="1"/>
              <a:t>llm</a:t>
            </a:r>
            <a:r>
              <a:rPr lang="en-US" altLang="ko-KR" dirty="0"/>
              <a:t> </a:t>
            </a:r>
            <a:r>
              <a:rPr lang="en-US" altLang="ko-KR" dirty="0" err="1"/>
              <a:t>api</a:t>
            </a:r>
            <a:r>
              <a:rPr lang="en-US" altLang="ko-KR" dirty="0"/>
              <a:t>, </a:t>
            </a:r>
            <a:r>
              <a:rPr lang="ko-KR" altLang="en-US" dirty="0"/>
              <a:t>추천 알고리즘을 이용</a:t>
            </a:r>
            <a:br>
              <a:rPr lang="en-US" altLang="ko-KR" dirty="0"/>
            </a:br>
            <a:r>
              <a:rPr lang="ko-KR" altLang="en-US" dirty="0"/>
              <a:t>블루레이 추천 서비스를 </a:t>
            </a:r>
            <a:r>
              <a:rPr lang="ko-KR" altLang="en-US" dirty="0" err="1"/>
              <a:t>구축하는것이</a:t>
            </a:r>
            <a:r>
              <a:rPr lang="ko-KR" altLang="en-US" dirty="0"/>
              <a:t> 목표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FED013-D1A3-9D55-8E9C-4097A2C17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7BEEA-61E5-4CF3-8109-584C80A30F8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5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5C542-C723-70A8-F661-288E55BDF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9528C0-229C-7D3D-9668-DC28BE75B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95215-EE89-490D-42D3-1A56DC3BC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86A18-65BF-AAD5-E387-DB7251EDD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9D349-6BF9-CBE7-C9FA-391CF0E1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86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E688A-FD9F-625D-4F58-DA6055B2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C4A2B2-B827-59C9-1F1F-48B46B0D9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0DDBFB-DA62-8199-6900-D716127B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D468C-F0F6-8332-EFAA-E3D438B6C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EFF8BA-0A2B-AAB8-E960-1F4EB7232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68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FD83A4-4590-4D9B-D96D-572BDD542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FFBAA0-EE65-E811-BA65-891B3ED56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6B2A4-354E-1702-4B8F-6D802A0B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A1ADC-3851-E9E7-9E14-EBEDEF9BC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3F273-8117-A363-0DC2-006F9A8C1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217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37EC1-2331-8332-D12E-B88CF006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125C-ABC1-803D-AC4E-B9BAD3F38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BA00D-A11D-9F23-1F1D-59689388F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0750A-B258-4653-91EF-1B9A3D2BF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D05B23-8486-635B-06B4-C2A1AFDA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38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58025-A8D7-E19D-68FD-C4AADCB08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EC3F72-B68B-61A4-9BD7-F41C5BC2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4574F-6675-F1F9-7530-C1DCD5D2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23F27F-8449-A89D-1B03-C8CB04B8D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0EF69-D7DB-FC1A-130C-B71864B1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49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EC2E4-BF8B-37C9-DA0E-8AC49022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251C9-07F9-D148-F6EB-DBCB4E884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1FCB5E-D24F-DFE5-8796-F0B2CE6F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70721-6187-C809-1BE2-ABB0A9A5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AD6173C-63D3-BCDB-7325-80E62579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99CFF2-5DFC-DE6F-FE0F-F7B54803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1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94F1A9-4EE6-8F44-29E7-3F94BFBC5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D8FD1-21E1-2BDF-4AB1-7C55A9A7C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98AF9E-0DAD-FC09-A37F-7B0198BCD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485861-7CAB-E17F-B6DA-FCA548B1D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FF52B5-C08B-367A-75E9-1EC9A8F67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39CCA9-C282-7D3B-6BB3-96DBB9D80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EE0C1A-C32D-D680-E86F-FF675993D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FF6C85-E8B3-A1DC-67FE-5BA8B07F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618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30BCC-0ED6-06B9-EF6A-DCF1087E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3CBC4-C578-143B-0388-1459EA435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995579-0208-59E7-8DBB-A0AD3BBA3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3C8913-F57F-08AF-610E-410E89EAC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734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BC1037-11D9-DD36-D630-5E1B7A155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38A200-FE59-F70F-C184-1CE53F67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D08F77-7A5E-D519-FA1D-6A8BC853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1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43E93-B1C0-D9AF-AD6F-5741102E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4ED30-13ED-DBDF-ADEA-4B16221DF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DC0355-B60F-447F-D04C-65744CA3B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A90D57-17B0-556B-5139-0C0339A1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F79A38-E7C6-E330-DECD-14E6575C8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F7896-75AE-2216-5827-37F45DF3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75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0A025-8A9B-673A-4526-D46B4173D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F568346-4494-67A1-3CE1-FB3B3FE32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804D56-8E65-866B-744D-6F0D6498D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EAE82B-1A7A-E92E-B283-AC39A67B4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291E8D-82C0-F5C5-4A0E-1C0A62B67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E05D84-A6FA-2043-0D76-A6B14AC99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44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9ADEF6-045E-6F02-9C83-A164CD691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E5A76-B719-0C72-2D42-156B0A644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86029-C304-B0B6-9256-AED9D1E02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0FD223-180D-4A59-980A-496ED953EF7D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8800BD-CF29-6AAE-C9C6-1279AAFF0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C5482-0450-CDB7-3562-C175E93A9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9EA917-46BB-496F-A46B-83BA07A6E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0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C5B4E0-CEEA-6A78-B6CB-625B53761570}"/>
              </a:ext>
            </a:extLst>
          </p:cNvPr>
          <p:cNvSpPr txBox="1"/>
          <p:nvPr/>
        </p:nvSpPr>
        <p:spPr>
          <a:xfrm>
            <a:off x="0" y="1274366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웹 </a:t>
            </a:r>
            <a:r>
              <a:rPr lang="ko-KR" altLang="en-US" sz="4800" dirty="0" err="1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크롤링</a:t>
            </a:r>
            <a:r>
              <a:rPr lang="ko-KR" altLang="en-US" sz="48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 기반의 블루레이 추천시스템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BD37B-E30F-10D0-F42E-4FA373308AE8}"/>
              </a:ext>
            </a:extLst>
          </p:cNvPr>
          <p:cNvSpPr txBox="1"/>
          <p:nvPr/>
        </p:nvSpPr>
        <p:spPr>
          <a:xfrm>
            <a:off x="-1" y="2402983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 w="152400">
                  <a:solidFill>
                    <a:srgbClr val="F2F2F2"/>
                  </a:solidFill>
                </a:ln>
                <a:solidFill>
                  <a:schemeClr val="bg1">
                    <a:lumMod val="7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2025 </a:t>
            </a:r>
            <a:r>
              <a:rPr lang="ko-KR" altLang="en-US" sz="4000" dirty="0">
                <a:ln w="152400">
                  <a:solidFill>
                    <a:srgbClr val="F2F2F2"/>
                  </a:solidFill>
                </a:ln>
                <a:solidFill>
                  <a:schemeClr val="bg1">
                    <a:lumMod val="75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전기 졸업과제 발표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44F23-91E8-7C97-D5F2-0C7B3AE269DB}"/>
              </a:ext>
            </a:extLst>
          </p:cNvPr>
          <p:cNvSpPr txBox="1"/>
          <p:nvPr/>
        </p:nvSpPr>
        <p:spPr>
          <a:xfrm>
            <a:off x="-1" y="2402983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2025 </a:t>
            </a:r>
            <a:r>
              <a:rPr lang="ko-KR" altLang="en-US" sz="40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전기 졸업과제 발표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04B92-3DFE-74C2-105D-5C920A690DA0}"/>
              </a:ext>
            </a:extLst>
          </p:cNvPr>
          <p:cNvSpPr txBox="1"/>
          <p:nvPr/>
        </p:nvSpPr>
        <p:spPr>
          <a:xfrm>
            <a:off x="-2" y="3095877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박덕형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|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박태준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|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페이퍼로지 4 Regular" pitchFamily="2" charset="-127"/>
                <a:ea typeface="페이퍼로지 4 Regular" pitchFamily="2" charset="-127"/>
              </a:rPr>
              <a:t>안형찬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페이퍼로지 4 Regular" pitchFamily="2" charset="-127"/>
              <a:ea typeface="페이퍼로지 4 Regular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3D5AC-CDFA-C36B-491B-BC8ACB2F8F83}"/>
              </a:ext>
            </a:extLst>
          </p:cNvPr>
          <p:cNvSpPr txBox="1"/>
          <p:nvPr/>
        </p:nvSpPr>
        <p:spPr>
          <a:xfrm>
            <a:off x="-3" y="6020287"/>
            <a:ext cx="1219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페이퍼로지 4 Regular" pitchFamily="2" charset="-127"/>
                <a:ea typeface="페이퍼로지 4 Regular" pitchFamily="2" charset="-127"/>
              </a:rPr>
              <a:t>                              | </a:t>
            </a:r>
            <a:r>
              <a:rPr lang="ko-KR" altLang="en-US" sz="1600" dirty="0">
                <a:latin typeface="페이퍼로지 4 Regular" pitchFamily="2" charset="-127"/>
                <a:ea typeface="페이퍼로지 4 Regular" pitchFamily="2" charset="-127"/>
              </a:rPr>
              <a:t>정보컴퓨터 공학부</a:t>
            </a:r>
          </a:p>
        </p:txBody>
      </p:sp>
      <p:pic>
        <p:nvPicPr>
          <p:cNvPr id="1028" name="Picture 4" descr="부산대학교">
            <a:extLst>
              <a:ext uri="{FF2B5EF4-FFF2-40B4-BE49-F238E27FC236}">
                <a16:creationId xmlns:a16="http://schemas.microsoft.com/office/drawing/2014/main" id="{3D2BF548-4C33-5EA7-D107-339109A5E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6039337"/>
            <a:ext cx="1400175" cy="34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926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FC10F8-4B8B-49AC-DD03-0FCA69B6A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33DF2D-BFE5-E5D3-44EB-CAF0180E708B}"/>
              </a:ext>
            </a:extLst>
          </p:cNvPr>
          <p:cNvSpPr txBox="1"/>
          <p:nvPr/>
        </p:nvSpPr>
        <p:spPr>
          <a:xfrm>
            <a:off x="0" y="-15449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매핑 알고리즘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793062E-0A30-FFC3-23D0-57A51E6FE0D7}"/>
              </a:ext>
            </a:extLst>
          </p:cNvPr>
          <p:cNvGrpSpPr/>
          <p:nvPr/>
        </p:nvGrpSpPr>
        <p:grpSpPr>
          <a:xfrm>
            <a:off x="7937963" y="1032892"/>
            <a:ext cx="3256666" cy="5299229"/>
            <a:chOff x="715135" y="736559"/>
            <a:chExt cx="3256666" cy="529922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20E0382-31F0-4700-3119-218DA8FD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135" y="736559"/>
              <a:ext cx="3256666" cy="46472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CE6308-72C5-D7B4-6808-C5B1E68C0F1B}"/>
                </a:ext>
              </a:extLst>
            </p:cNvPr>
            <p:cNvSpPr txBox="1"/>
            <p:nvPr/>
          </p:nvSpPr>
          <p:spPr>
            <a:xfrm>
              <a:off x="1139257" y="5427945"/>
              <a:ext cx="2096729" cy="607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bg1"/>
                    </a:solidFill>
                  </a:ln>
                  <a:solidFill>
                    <a:srgbClr val="4877C9"/>
                  </a:solidFill>
                  <a:latin typeface="페이퍼로지 6 SemiBold" pitchFamily="2" charset="-127"/>
                  <a:ea typeface="페이퍼로지 6 SemiBold" pitchFamily="2" charset="-127"/>
                </a:rPr>
                <a:t>영화 평점</a:t>
              </a: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D6EBFA2-B1C5-5533-E16B-195C02174D6F}"/>
              </a:ext>
            </a:extLst>
          </p:cNvPr>
          <p:cNvCxnSpPr>
            <a:cxnSpLocks/>
          </p:cNvCxnSpPr>
          <p:nvPr/>
        </p:nvCxnSpPr>
        <p:spPr>
          <a:xfrm flipH="1">
            <a:off x="4945243" y="3252250"/>
            <a:ext cx="2014357" cy="0"/>
          </a:xfrm>
          <a:prstGeom prst="straightConnector1">
            <a:avLst/>
          </a:prstGeom>
          <a:ln w="98425" cap="rnd">
            <a:solidFill>
              <a:srgbClr val="4877C9"/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3DD38A0-695F-D60D-ADC0-527EF14B8D85}"/>
              </a:ext>
            </a:extLst>
          </p:cNvPr>
          <p:cNvGrpSpPr/>
          <p:nvPr/>
        </p:nvGrpSpPr>
        <p:grpSpPr>
          <a:xfrm>
            <a:off x="360033" y="692437"/>
            <a:ext cx="4449521" cy="5727686"/>
            <a:chOff x="7637133" y="285033"/>
            <a:chExt cx="4449521" cy="572768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C673172-E529-2628-6E3D-7B3B5DC09D50}"/>
                </a:ext>
              </a:extLst>
            </p:cNvPr>
            <p:cNvGrpSpPr/>
            <p:nvPr/>
          </p:nvGrpSpPr>
          <p:grpSpPr>
            <a:xfrm>
              <a:off x="7637133" y="285033"/>
              <a:ext cx="4449521" cy="5073018"/>
              <a:chOff x="7949381" y="184782"/>
              <a:chExt cx="3815340" cy="4389146"/>
            </a:xfrm>
          </p:grpSpPr>
          <p:pic>
            <p:nvPicPr>
              <p:cNvPr id="7172" name="Picture 4" descr="인터스텔라 (오링 초도 한정판) : 블루레이 (2Disc) - 예스24">
                <a:extLst>
                  <a:ext uri="{FF2B5EF4-FFF2-40B4-BE49-F238E27FC236}">
                    <a16:creationId xmlns:a16="http://schemas.microsoft.com/office/drawing/2014/main" id="{130AA4AC-1864-5184-13BF-E5BA589E57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92" b="4346"/>
              <a:stretch>
                <a:fillRect/>
              </a:stretch>
            </p:blipFill>
            <p:spPr bwMode="auto">
              <a:xfrm>
                <a:off x="7949381" y="184782"/>
                <a:ext cx="3815340" cy="43134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74" name="Picture 6" descr="크리스토퍼 놀란 4K 컬렉션 Christopher Nolan Collection 4K UHD 블루레이 Blu Ray : 네이버 블로그">
                <a:extLst>
                  <a:ext uri="{FF2B5EF4-FFF2-40B4-BE49-F238E27FC236}">
                    <a16:creationId xmlns:a16="http://schemas.microsoft.com/office/drawing/2014/main" id="{68D4BBBE-7908-11FA-AD57-F95F8A438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743" r="1753" b="5189"/>
              <a:stretch>
                <a:fillRect/>
              </a:stretch>
            </p:blipFill>
            <p:spPr bwMode="auto">
              <a:xfrm>
                <a:off x="9460268" y="2500750"/>
                <a:ext cx="2119045" cy="2073178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72B0E6-076B-6427-EEF8-DE9761038251}"/>
                </a:ext>
              </a:extLst>
            </p:cNvPr>
            <p:cNvSpPr txBox="1"/>
            <p:nvPr/>
          </p:nvSpPr>
          <p:spPr>
            <a:xfrm>
              <a:off x="8183160" y="5427944"/>
              <a:ext cx="26930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bg1"/>
                    </a:solidFill>
                  </a:ln>
                  <a:solidFill>
                    <a:srgbClr val="4877C9"/>
                  </a:solidFill>
                  <a:latin typeface="페이퍼로지 6 SemiBold" pitchFamily="2" charset="-127"/>
                  <a:ea typeface="페이퍼로지 6 SemiBold" pitchFamily="2" charset="-127"/>
                </a:rPr>
                <a:t>블루레이 평점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1AE06F-FAA2-13D2-D13C-ABB557A731A7}"/>
              </a:ext>
            </a:extLst>
          </p:cNvPr>
          <p:cNvGrpSpPr/>
          <p:nvPr/>
        </p:nvGrpSpPr>
        <p:grpSpPr>
          <a:xfrm>
            <a:off x="195086" y="922797"/>
            <a:ext cx="11801828" cy="5526354"/>
            <a:chOff x="209563" y="595087"/>
            <a:chExt cx="11801828" cy="552635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C7D7C6-7FE5-CB52-C172-C83083F127F9}"/>
                </a:ext>
              </a:extLst>
            </p:cNvPr>
            <p:cNvSpPr/>
            <p:nvPr/>
          </p:nvSpPr>
          <p:spPr>
            <a:xfrm>
              <a:off x="255873" y="595087"/>
              <a:ext cx="11680254" cy="5526354"/>
            </a:xfrm>
            <a:prstGeom prst="rect">
              <a:avLst/>
            </a:prstGeom>
            <a:solidFill>
              <a:srgbClr val="FFFFFF">
                <a:alpha val="83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4DCE8A-BDEF-5AAA-BF6B-D1BF627AF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9563" y="1768545"/>
              <a:ext cx="7473881" cy="25465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44BE8F6-0048-9E4B-0D68-3A8D7925F2ED}"/>
                </a:ext>
              </a:extLst>
            </p:cNvPr>
            <p:cNvSpPr txBox="1"/>
            <p:nvPr/>
          </p:nvSpPr>
          <p:spPr>
            <a:xfrm>
              <a:off x="7437313" y="2198462"/>
              <a:ext cx="457407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𝛼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절편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(intercept)</a:t>
              </a:r>
            </a:p>
            <a:p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𝑥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블루레이 평점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(</a:t>
              </a:r>
              <a:r>
                <a:rPr lang="el-GR" altLang="ko-KR" sz="2000" dirty="0"/>
                <a:t>β</a:t>
              </a:r>
              <a:r>
                <a:rPr lang="en-US" altLang="ko-KR" sz="2000" dirty="0"/>
                <a:t>: </a:t>
              </a:r>
              <a:r>
                <a:rPr lang="ko-KR" altLang="en-US" sz="2000" dirty="0"/>
                <a:t>가중치</a:t>
              </a:r>
              <a:r>
                <a:rPr lang="en-US" altLang="ko-KR" sz="2000" dirty="0"/>
                <a:t>)</a:t>
              </a:r>
              <a:endParaRPr lang="en-US" altLang="ko-KR" sz="2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𝑧𝑖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 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장르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출시연도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, 4K, </a:t>
              </a:r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리마스터 여부 등과 같은 다른 특성들 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(</a:t>
              </a:r>
              <a:r>
                <a:rPr lang="el-GR" altLang="ko-KR" sz="2000" dirty="0"/>
                <a:t>γ</a:t>
              </a:r>
              <a:r>
                <a:rPr lang="en-US" altLang="ko-KR" sz="2000" dirty="0" err="1"/>
                <a:t>i</a:t>
              </a:r>
              <a:r>
                <a:rPr lang="en-US" altLang="ko-KR" sz="2000" dirty="0"/>
                <a:t>​: </a:t>
              </a:r>
              <a:r>
                <a:rPr lang="ko-KR" altLang="en-US" sz="2000" dirty="0"/>
                <a:t>가중치</a:t>
              </a:r>
              <a:r>
                <a:rPr lang="en-US" altLang="ko-KR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7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01ABD3-D071-F51D-D092-6F1D0DFA6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2106CE-C611-2EA0-3AD8-630C4AD4C5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2" t="3070" r="2182" b="1588"/>
          <a:stretch>
            <a:fillRect/>
          </a:stretch>
        </p:blipFill>
        <p:spPr>
          <a:xfrm>
            <a:off x="357771" y="72104"/>
            <a:ext cx="11520000" cy="671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0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6A148F-51DB-A4F6-37C0-7B178197D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91659-4D48-16C0-1CEA-8E18F979C1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39" t="4445" r="2841" b="3387"/>
          <a:stretch>
            <a:fillRect/>
          </a:stretch>
        </p:blipFill>
        <p:spPr>
          <a:xfrm>
            <a:off x="336000" y="84360"/>
            <a:ext cx="11520000" cy="66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34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20D70-9B42-35C6-A52B-13AE0582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E3AC8F-B876-7A95-F4B2-A4AB6B0C5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4" t="3810" r="2416" b="1587"/>
          <a:stretch>
            <a:fillRect/>
          </a:stretch>
        </p:blipFill>
        <p:spPr>
          <a:xfrm>
            <a:off x="336000" y="78681"/>
            <a:ext cx="11520000" cy="67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67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DFF675-26C5-4382-BBED-4784BB24C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8EB01A-80F0-FE10-BB01-890CFBA7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9" t="4233" r="3950" b="4339"/>
          <a:stretch>
            <a:fillRect/>
          </a:stretch>
        </p:blipFill>
        <p:spPr>
          <a:xfrm>
            <a:off x="336000" y="64132"/>
            <a:ext cx="11520000" cy="67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3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126EB-2566-DC7E-9D34-861227D3B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너는 누구니: 빨간 옷 입은 외국 남자애가 아하! 하는 사진 : 네이버 블로그">
            <a:extLst>
              <a:ext uri="{FF2B5EF4-FFF2-40B4-BE49-F238E27FC236}">
                <a16:creationId xmlns:a16="http://schemas.microsoft.com/office/drawing/2014/main" id="{D4A776A8-7B5B-BB58-4DB0-6157A4986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744" y="1009650"/>
            <a:ext cx="45720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너는 누구니: 빨간 옷 입은 외국 남자애가 아하! 하는 사진 : 네이버 블로그">
            <a:extLst>
              <a:ext uri="{FF2B5EF4-FFF2-40B4-BE49-F238E27FC236}">
                <a16:creationId xmlns:a16="http://schemas.microsoft.com/office/drawing/2014/main" id="{9004D843-9294-AC75-BD6F-347A92E2F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CF6"/>
              </a:clrFrom>
              <a:clrTo>
                <a:srgbClr val="F7FC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569" y="275771"/>
            <a:ext cx="4659985" cy="658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5342C0-F4B1-73EE-AB1E-AD87F35B9A25}"/>
              </a:ext>
            </a:extLst>
          </p:cNvPr>
          <p:cNvSpPr txBox="1"/>
          <p:nvPr/>
        </p:nvSpPr>
        <p:spPr>
          <a:xfrm>
            <a:off x="0" y="-15449"/>
            <a:ext cx="254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블루레이</a:t>
            </a:r>
            <a:r>
              <a:rPr lang="en-US" altLang="ko-KR" sz="40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?</a:t>
            </a:r>
            <a:endParaRPr lang="ko-KR" altLang="en-US" sz="4000" dirty="0">
              <a:solidFill>
                <a:srgbClr val="5285DE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9D2859C-DFD0-F56C-FCF8-E42213637586}"/>
              </a:ext>
            </a:extLst>
          </p:cNvPr>
          <p:cNvGrpSpPr/>
          <p:nvPr/>
        </p:nvGrpSpPr>
        <p:grpSpPr>
          <a:xfrm>
            <a:off x="329068" y="594209"/>
            <a:ext cx="3720418" cy="4145409"/>
            <a:chOff x="329068" y="594209"/>
            <a:chExt cx="3720418" cy="4145409"/>
          </a:xfrm>
        </p:grpSpPr>
        <p:pic>
          <p:nvPicPr>
            <p:cNvPr id="2050" name="Picture 2" descr="이메이션 DVD-R 4.7GB 16x 케이크 (25장) : 다나와 가격비교">
              <a:extLst>
                <a:ext uri="{FF2B5EF4-FFF2-40B4-BE49-F238E27FC236}">
                  <a16:creationId xmlns:a16="http://schemas.microsoft.com/office/drawing/2014/main" id="{7ECC2A96-E76E-095E-7A48-AFB8074CC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068" y="594209"/>
              <a:ext cx="3720418" cy="3720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DB905F-D2D9-9C7B-1E78-843E6946E1B6}"/>
                </a:ext>
              </a:extLst>
            </p:cNvPr>
            <p:cNvSpPr txBox="1"/>
            <p:nvPr/>
          </p:nvSpPr>
          <p:spPr>
            <a:xfrm>
              <a:off x="1436915" y="4216398"/>
              <a:ext cx="12409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err="1">
                  <a:latin typeface="페이퍼로지 4 Regular" pitchFamily="2" charset="-127"/>
                  <a:ea typeface="페이퍼로지 4 Regular" pitchFamily="2" charset="-127"/>
                </a:rPr>
                <a:t>dvd</a:t>
              </a:r>
              <a:endParaRPr lang="ko-KR" altLang="en-US" sz="28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FC108E-6117-0A38-223E-DCCC6C0E8BDC}"/>
              </a:ext>
            </a:extLst>
          </p:cNvPr>
          <p:cNvGrpSpPr/>
          <p:nvPr/>
        </p:nvGrpSpPr>
        <p:grpSpPr>
          <a:xfrm>
            <a:off x="7997370" y="594209"/>
            <a:ext cx="4005943" cy="4392856"/>
            <a:chOff x="7997370" y="594209"/>
            <a:chExt cx="4005943" cy="439285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E52147F-5433-F345-0AC4-9600AABC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97370" y="594209"/>
              <a:ext cx="4005943" cy="40059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54D467-10E0-3D98-2CE9-26D0E9A05F75}"/>
                </a:ext>
              </a:extLst>
            </p:cNvPr>
            <p:cNvSpPr txBox="1"/>
            <p:nvPr/>
          </p:nvSpPr>
          <p:spPr>
            <a:xfrm>
              <a:off x="9218159" y="4463845"/>
              <a:ext cx="15643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>
                  <a:latin typeface="페이퍼로지 4 Regular" pitchFamily="2" charset="-127"/>
                  <a:ea typeface="페이퍼로지 4 Regular" pitchFamily="2" charset="-127"/>
                </a:rPr>
                <a:t>블루레이</a:t>
              </a:r>
              <a:endParaRPr lang="ko-KR" altLang="en-US" sz="2800" dirty="0">
                <a:latin typeface="페이퍼로지 4 Regular" pitchFamily="2" charset="-127"/>
                <a:ea typeface="페이퍼로지 4 Regular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15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EDB3FC-466E-5B8E-B0A5-FB8FAAA2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987C06-8CF6-8E33-C94F-231934C3988D}"/>
              </a:ext>
            </a:extLst>
          </p:cNvPr>
          <p:cNvSpPr txBox="1"/>
          <p:nvPr/>
        </p:nvSpPr>
        <p:spPr>
          <a:xfrm>
            <a:off x="0" y="-15449"/>
            <a:ext cx="254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블루레이</a:t>
            </a:r>
            <a:r>
              <a:rPr lang="en-US" altLang="ko-KR" sz="40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?</a:t>
            </a:r>
            <a:endParaRPr lang="ko-KR" altLang="en-US" sz="4000" dirty="0">
              <a:solidFill>
                <a:srgbClr val="5285DE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3830655-9E56-7417-5F4B-15B60FCAF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893" y="181098"/>
            <a:ext cx="5239627" cy="4390807"/>
          </a:xfrm>
          <a:prstGeom prst="rect">
            <a:avLst/>
          </a:prstGeom>
        </p:spPr>
      </p:pic>
      <p:pic>
        <p:nvPicPr>
          <p:cNvPr id="2058" name="Picture 10" descr="블루레이 수집에 대한 단상 - vana+">
            <a:extLst>
              <a:ext uri="{FF2B5EF4-FFF2-40B4-BE49-F238E27FC236}">
                <a16:creationId xmlns:a16="http://schemas.microsoft.com/office/drawing/2014/main" id="{4939220F-FEF0-00DE-15F0-1BB3CDECAF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t="3232" r="-2166"/>
          <a:stretch>
            <a:fillRect/>
          </a:stretch>
        </p:blipFill>
        <p:spPr bwMode="auto">
          <a:xfrm>
            <a:off x="4510439" y="2758748"/>
            <a:ext cx="6244067" cy="397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C44804-1646-8A56-F178-0E30FB184A4C}"/>
              </a:ext>
            </a:extLst>
          </p:cNvPr>
          <p:cNvGrpSpPr/>
          <p:nvPr/>
        </p:nvGrpSpPr>
        <p:grpSpPr>
          <a:xfrm>
            <a:off x="148088" y="639602"/>
            <a:ext cx="5239627" cy="5079196"/>
            <a:chOff x="148088" y="639602"/>
            <a:chExt cx="5239627" cy="5079196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752B94A-A860-08FF-85EF-FA550D0A1C14}"/>
                </a:ext>
              </a:extLst>
            </p:cNvPr>
            <p:cNvGrpSpPr/>
            <p:nvPr/>
          </p:nvGrpSpPr>
          <p:grpSpPr>
            <a:xfrm>
              <a:off x="148088" y="639602"/>
              <a:ext cx="5239627" cy="4935508"/>
              <a:chOff x="195857" y="810199"/>
              <a:chExt cx="4886070" cy="4541566"/>
            </a:xfrm>
          </p:grpSpPr>
          <p:pic>
            <p:nvPicPr>
              <p:cNvPr id="2066" name="Picture 18" descr="0490f719b4816af520afd8b236ef203ec67697330f3c012e12">
                <a:extLst>
                  <a:ext uri="{FF2B5EF4-FFF2-40B4-BE49-F238E27FC236}">
                    <a16:creationId xmlns:a16="http://schemas.microsoft.com/office/drawing/2014/main" id="{BCBBF169-1A6B-1269-E834-DA77275A88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861" t="7476" r="10326" b="65011"/>
              <a:stretch>
                <a:fillRect/>
              </a:stretch>
            </p:blipFill>
            <p:spPr bwMode="auto">
              <a:xfrm>
                <a:off x="195857" y="1506235"/>
                <a:ext cx="4886070" cy="38455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AF04DD5-293B-2820-EC31-2D2B004F24BE}"/>
                  </a:ext>
                </a:extLst>
              </p:cNvPr>
              <p:cNvSpPr/>
              <p:nvPr/>
            </p:nvSpPr>
            <p:spPr>
              <a:xfrm>
                <a:off x="3965659" y="810199"/>
                <a:ext cx="661916" cy="696036"/>
              </a:xfrm>
              <a:custGeom>
                <a:avLst/>
                <a:gdLst>
                  <a:gd name="connsiteX0" fmla="*/ 0 w 661916"/>
                  <a:gd name="connsiteY0" fmla="*/ 266131 h 696036"/>
                  <a:gd name="connsiteX1" fmla="*/ 0 w 661916"/>
                  <a:gd name="connsiteY1" fmla="*/ 266131 h 696036"/>
                  <a:gd name="connsiteX2" fmla="*/ 34119 w 661916"/>
                  <a:gd name="connsiteY2" fmla="*/ 116006 h 696036"/>
                  <a:gd name="connsiteX3" fmla="*/ 150125 w 661916"/>
                  <a:gd name="connsiteY3" fmla="*/ 61415 h 696036"/>
                  <a:gd name="connsiteX4" fmla="*/ 320722 w 661916"/>
                  <a:gd name="connsiteY4" fmla="*/ 13648 h 696036"/>
                  <a:gd name="connsiteX5" fmla="*/ 375313 w 661916"/>
                  <a:gd name="connsiteY5" fmla="*/ 0 h 696036"/>
                  <a:gd name="connsiteX6" fmla="*/ 641444 w 661916"/>
                  <a:gd name="connsiteY6" fmla="*/ 95534 h 696036"/>
                  <a:gd name="connsiteX7" fmla="*/ 661916 w 661916"/>
                  <a:gd name="connsiteY7" fmla="*/ 143301 h 696036"/>
                  <a:gd name="connsiteX8" fmla="*/ 655092 w 661916"/>
                  <a:gd name="connsiteY8" fmla="*/ 245660 h 696036"/>
                  <a:gd name="connsiteX9" fmla="*/ 648268 w 661916"/>
                  <a:gd name="connsiteY9" fmla="*/ 272955 h 696036"/>
                  <a:gd name="connsiteX10" fmla="*/ 627797 w 661916"/>
                  <a:gd name="connsiteY10" fmla="*/ 307074 h 696036"/>
                  <a:gd name="connsiteX11" fmla="*/ 580030 w 661916"/>
                  <a:gd name="connsiteY11" fmla="*/ 354842 h 696036"/>
                  <a:gd name="connsiteX12" fmla="*/ 457200 w 661916"/>
                  <a:gd name="connsiteY12" fmla="*/ 395785 h 696036"/>
                  <a:gd name="connsiteX13" fmla="*/ 395785 w 661916"/>
                  <a:gd name="connsiteY13" fmla="*/ 409433 h 696036"/>
                  <a:gd name="connsiteX14" fmla="*/ 348018 w 661916"/>
                  <a:gd name="connsiteY14" fmla="*/ 423080 h 696036"/>
                  <a:gd name="connsiteX15" fmla="*/ 300250 w 661916"/>
                  <a:gd name="connsiteY15" fmla="*/ 429904 h 696036"/>
                  <a:gd name="connsiteX16" fmla="*/ 225188 w 661916"/>
                  <a:gd name="connsiteY16" fmla="*/ 464024 h 696036"/>
                  <a:gd name="connsiteX17" fmla="*/ 177421 w 661916"/>
                  <a:gd name="connsiteY17" fmla="*/ 525439 h 696036"/>
                  <a:gd name="connsiteX18" fmla="*/ 156949 w 661916"/>
                  <a:gd name="connsiteY18" fmla="*/ 552734 h 696036"/>
                  <a:gd name="connsiteX19" fmla="*/ 136477 w 661916"/>
                  <a:gd name="connsiteY19" fmla="*/ 614149 h 696036"/>
                  <a:gd name="connsiteX20" fmla="*/ 129653 w 661916"/>
                  <a:gd name="connsiteY20" fmla="*/ 641445 h 696036"/>
                  <a:gd name="connsiteX21" fmla="*/ 122830 w 661916"/>
                  <a:gd name="connsiteY21" fmla="*/ 696036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61916" h="696036">
                    <a:moveTo>
                      <a:pt x="0" y="266131"/>
                    </a:moveTo>
                    <a:lnTo>
                      <a:pt x="0" y="266131"/>
                    </a:lnTo>
                    <a:cubicBezTo>
                      <a:pt x="11373" y="216089"/>
                      <a:pt x="15355" y="163770"/>
                      <a:pt x="34119" y="116006"/>
                    </a:cubicBezTo>
                    <a:cubicBezTo>
                      <a:pt x="55492" y="61602"/>
                      <a:pt x="105553" y="72558"/>
                      <a:pt x="150125" y="61415"/>
                    </a:cubicBezTo>
                    <a:cubicBezTo>
                      <a:pt x="207415" y="47093"/>
                      <a:pt x="263750" y="29186"/>
                      <a:pt x="320722" y="13648"/>
                    </a:cubicBezTo>
                    <a:cubicBezTo>
                      <a:pt x="338818" y="8713"/>
                      <a:pt x="357116" y="4549"/>
                      <a:pt x="375313" y="0"/>
                    </a:cubicBezTo>
                    <a:cubicBezTo>
                      <a:pt x="561797" y="29138"/>
                      <a:pt x="568691" y="-20871"/>
                      <a:pt x="641444" y="95534"/>
                    </a:cubicBezTo>
                    <a:cubicBezTo>
                      <a:pt x="650625" y="110224"/>
                      <a:pt x="655092" y="127379"/>
                      <a:pt x="661916" y="143301"/>
                    </a:cubicBezTo>
                    <a:cubicBezTo>
                      <a:pt x="659641" y="177421"/>
                      <a:pt x="658672" y="211652"/>
                      <a:pt x="655092" y="245660"/>
                    </a:cubicBezTo>
                    <a:cubicBezTo>
                      <a:pt x="654110" y="254987"/>
                      <a:pt x="652077" y="264385"/>
                      <a:pt x="648268" y="272955"/>
                    </a:cubicBezTo>
                    <a:cubicBezTo>
                      <a:pt x="642881" y="285075"/>
                      <a:pt x="636288" y="296885"/>
                      <a:pt x="627797" y="307074"/>
                    </a:cubicBezTo>
                    <a:cubicBezTo>
                      <a:pt x="613382" y="324373"/>
                      <a:pt x="600937" y="346479"/>
                      <a:pt x="580030" y="354842"/>
                    </a:cubicBezTo>
                    <a:cubicBezTo>
                      <a:pt x="503514" y="385448"/>
                      <a:pt x="528561" y="378994"/>
                      <a:pt x="457200" y="395785"/>
                    </a:cubicBezTo>
                    <a:cubicBezTo>
                      <a:pt x="436786" y="400588"/>
                      <a:pt x="416130" y="404347"/>
                      <a:pt x="395785" y="409433"/>
                    </a:cubicBezTo>
                    <a:cubicBezTo>
                      <a:pt x="379720" y="413449"/>
                      <a:pt x="364210" y="419610"/>
                      <a:pt x="348018" y="423080"/>
                    </a:cubicBezTo>
                    <a:cubicBezTo>
                      <a:pt x="332291" y="426450"/>
                      <a:pt x="316173" y="427629"/>
                      <a:pt x="300250" y="429904"/>
                    </a:cubicBezTo>
                    <a:cubicBezTo>
                      <a:pt x="289876" y="433794"/>
                      <a:pt x="239930" y="447808"/>
                      <a:pt x="225188" y="464024"/>
                    </a:cubicBezTo>
                    <a:cubicBezTo>
                      <a:pt x="207743" y="483214"/>
                      <a:pt x="193234" y="504883"/>
                      <a:pt x="177421" y="525439"/>
                    </a:cubicBezTo>
                    <a:cubicBezTo>
                      <a:pt x="170487" y="534454"/>
                      <a:pt x="156949" y="552734"/>
                      <a:pt x="156949" y="552734"/>
                    </a:cubicBezTo>
                    <a:cubicBezTo>
                      <a:pt x="140596" y="618147"/>
                      <a:pt x="162174" y="537060"/>
                      <a:pt x="136477" y="614149"/>
                    </a:cubicBezTo>
                    <a:cubicBezTo>
                      <a:pt x="133511" y="623046"/>
                      <a:pt x="129653" y="641445"/>
                      <a:pt x="129653" y="641445"/>
                    </a:cubicBezTo>
                    <a:lnTo>
                      <a:pt x="122830" y="696036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C0E4E9C1-6CCF-3178-4FE5-50730AF7CF9C}"/>
                  </a:ext>
                </a:extLst>
              </p:cNvPr>
              <p:cNvSpPr/>
              <p:nvPr/>
            </p:nvSpPr>
            <p:spPr>
              <a:xfrm>
                <a:off x="4020584" y="1599596"/>
                <a:ext cx="115181" cy="131149"/>
              </a:xfrm>
              <a:custGeom>
                <a:avLst/>
                <a:gdLst>
                  <a:gd name="connsiteX0" fmla="*/ 39625 w 115181"/>
                  <a:gd name="connsiteY0" fmla="*/ 4016 h 131149"/>
                  <a:gd name="connsiteX1" fmla="*/ 19153 w 115181"/>
                  <a:gd name="connsiteY1" fmla="*/ 126846 h 131149"/>
                  <a:gd name="connsiteX2" fmla="*/ 66920 w 115181"/>
                  <a:gd name="connsiteY2" fmla="*/ 120022 h 131149"/>
                  <a:gd name="connsiteX3" fmla="*/ 114688 w 115181"/>
                  <a:gd name="connsiteY3" fmla="*/ 58607 h 131149"/>
                  <a:gd name="connsiteX4" fmla="*/ 107864 w 115181"/>
                  <a:gd name="connsiteY4" fmla="*/ 31311 h 131149"/>
                  <a:gd name="connsiteX5" fmla="*/ 39625 w 115181"/>
                  <a:gd name="connsiteY5" fmla="*/ 4016 h 131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181" h="131149">
                    <a:moveTo>
                      <a:pt x="39625" y="4016"/>
                    </a:moveTo>
                    <a:cubicBezTo>
                      <a:pt x="24840" y="19939"/>
                      <a:pt x="-27965" y="74492"/>
                      <a:pt x="19153" y="126846"/>
                    </a:cubicBezTo>
                    <a:cubicBezTo>
                      <a:pt x="29913" y="138801"/>
                      <a:pt x="50998" y="122297"/>
                      <a:pt x="66920" y="120022"/>
                    </a:cubicBezTo>
                    <a:cubicBezTo>
                      <a:pt x="92642" y="99444"/>
                      <a:pt x="110737" y="94164"/>
                      <a:pt x="114688" y="58607"/>
                    </a:cubicBezTo>
                    <a:cubicBezTo>
                      <a:pt x="115724" y="49286"/>
                      <a:pt x="115817" y="36282"/>
                      <a:pt x="107864" y="31311"/>
                    </a:cubicBezTo>
                    <a:cubicBezTo>
                      <a:pt x="96432" y="24166"/>
                      <a:pt x="54410" y="-11907"/>
                      <a:pt x="39625" y="401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68" name="Picture 20" descr="자랑스러운 대한민국의 국기! 태극기 일러스트 모음">
              <a:extLst>
                <a:ext uri="{FF2B5EF4-FFF2-40B4-BE49-F238E27FC236}">
                  <a16:creationId xmlns:a16="http://schemas.microsoft.com/office/drawing/2014/main" id="{AEBF2D35-D4AF-6BC3-7C90-CADDC8497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5504" y1="21539" x2="25193" y2="66097"/>
                          <a14:foregroundMark x1="34481" y1="67182" x2="41647" y2="66167"/>
                          <a14:foregroundMark x1="41647" y1="66167" x2="69412" y2="66500"/>
                          <a14:foregroundMark x1="69412" y1="66500" x2="77529" y2="66500"/>
                          <a14:foregroundMark x1="77529" y1="66500" x2="79882" y2="17667"/>
                          <a14:foregroundMark x1="54104" y1="17416" x2="30430" y2="17186"/>
                          <a14:foregroundMark x1="79882" y1="17667" x2="73179" y2="17602"/>
                          <a14:foregroundMark x1="27678" y1="20676" x2="26588" y2="25500"/>
                          <a14:foregroundMark x1="27059" y1="26167" x2="64118" y2="30167"/>
                          <a14:foregroundMark x1="70353" y1="50500" x2="37176" y2="59500"/>
                          <a14:foregroundMark x1="36353" y1="59833" x2="32471" y2="48667"/>
                          <a14:foregroundMark x1="32471" y1="48667" x2="62941" y2="39667"/>
                          <a14:foregroundMark x1="62941" y1="39667" x2="32941" y2="48333"/>
                          <a14:foregroundMark x1="32941" y1="48333" x2="39882" y2="51000"/>
                          <a14:foregroundMark x1="39882" y1="51000" x2="26235" y2="46667"/>
                          <a14:foregroundMark x1="67412" y1="52167" x2="64824" y2="40000"/>
                          <a14:foregroundMark x1="64824" y1="40000" x2="52118" y2="45000"/>
                          <a14:foregroundMark x1="52118" y1="45000" x2="48235" y2="37833"/>
                          <a14:foregroundMark x1="48235" y1="37833" x2="45176" y2="39500"/>
                          <a14:foregroundMark x1="70118" y1="57500" x2="72941" y2="40500"/>
                          <a14:foregroundMark x1="72941" y1="40500" x2="71529" y2="52667"/>
                          <a14:foregroundMark x1="71529" y1="52667" x2="72588" y2="46333"/>
                          <a14:foregroundMark x1="71059" y1="60500" x2="70941" y2="32333"/>
                          <a14:foregroundMark x1="70941" y1="32333" x2="74353" y2="22667"/>
                          <a14:foregroundMark x1="52118" y1="36000" x2="55059" y2="34500"/>
                          <a14:backgroundMark x1="29059" y1="14667" x2="16471" y2="19667"/>
                          <a14:backgroundMark x1="31882" y1="73167" x2="15882" y2="74500"/>
                          <a14:backgroundMark x1="21529" y1="72500" x2="32941" y2="70833"/>
                          <a14:backgroundMark x1="28000" y1="70667" x2="21412" y2="71833"/>
                          <a14:backgroundMark x1="57882" y1="16333" x2="68824" y2="17500"/>
                          <a14:backgroundMark x1="54353" y1="16833" x2="65647" y2="15500"/>
                          <a14:backgroundMark x1="65647" y1="15500" x2="73059" y2="1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257" y="4843957"/>
              <a:ext cx="1239358" cy="874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059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477E3-AE4F-5DE1-013D-41BC85165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E525F-B66E-4E9B-85A1-C00EA4699A5F}"/>
              </a:ext>
            </a:extLst>
          </p:cNvPr>
          <p:cNvSpPr txBox="1"/>
          <p:nvPr/>
        </p:nvSpPr>
        <p:spPr>
          <a:xfrm>
            <a:off x="0" y="-15449"/>
            <a:ext cx="254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과제목표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F086AC4-F3EB-1F4E-0A23-2D915048F3AA}"/>
              </a:ext>
            </a:extLst>
          </p:cNvPr>
          <p:cNvGrpSpPr/>
          <p:nvPr/>
        </p:nvGrpSpPr>
        <p:grpSpPr>
          <a:xfrm>
            <a:off x="1587857" y="1916717"/>
            <a:ext cx="2525702" cy="2580116"/>
            <a:chOff x="3909052" y="18072725"/>
            <a:chExt cx="1671677" cy="1707692"/>
          </a:xfrm>
        </p:grpSpPr>
        <p:grpSp>
          <p:nvGrpSpPr>
            <p:cNvPr id="2051" name="그룹 2050">
              <a:extLst>
                <a:ext uri="{FF2B5EF4-FFF2-40B4-BE49-F238E27FC236}">
                  <a16:creationId xmlns:a16="http://schemas.microsoft.com/office/drawing/2014/main" id="{6D80C2BB-F175-ED4B-3CDF-F6066DC7A823}"/>
                </a:ext>
              </a:extLst>
            </p:cNvPr>
            <p:cNvGrpSpPr/>
            <p:nvPr/>
          </p:nvGrpSpPr>
          <p:grpSpPr>
            <a:xfrm>
              <a:off x="4114891" y="18072725"/>
              <a:ext cx="1260000" cy="1260000"/>
              <a:chOff x="4518924" y="18007017"/>
              <a:chExt cx="1339247" cy="1339247"/>
            </a:xfrm>
          </p:grpSpPr>
          <p:sp>
            <p:nvSpPr>
              <p:cNvPr id="2053" name="타원 2052">
                <a:extLst>
                  <a:ext uri="{FF2B5EF4-FFF2-40B4-BE49-F238E27FC236}">
                    <a16:creationId xmlns:a16="http://schemas.microsoft.com/office/drawing/2014/main" id="{481CD049-F0DE-3449-6A83-79EFE8C6F0BB}"/>
                  </a:ext>
                </a:extLst>
              </p:cNvPr>
              <p:cNvSpPr/>
              <p:nvPr/>
            </p:nvSpPr>
            <p:spPr>
              <a:xfrm>
                <a:off x="4518924" y="18007017"/>
                <a:ext cx="1339247" cy="1339247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7EA3E6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dirty="0">
                  <a:ln>
                    <a:solidFill>
                      <a:srgbClr val="A4BEEE"/>
                    </a:solidFill>
                  </a:ln>
                  <a:solidFill>
                    <a:srgbClr val="5285DE"/>
                  </a:solidFill>
                </a:endParaRPr>
              </a:p>
            </p:txBody>
          </p:sp>
          <p:pic>
            <p:nvPicPr>
              <p:cNvPr id="2054" name="Picture 24" descr="Scraper - Free art icons">
                <a:extLst>
                  <a:ext uri="{FF2B5EF4-FFF2-40B4-BE49-F238E27FC236}">
                    <a16:creationId xmlns:a16="http://schemas.microsoft.com/office/drawing/2014/main" id="{147675CB-E34F-306F-46D6-AF167987EB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0404"/>
                        </a14:imgEffect>
                        <a14:imgEffect>
                          <a14:saturation sat="395000"/>
                        </a14:imgEffect>
                        <a14:imgEffect>
                          <a14:brightnessContrast bright="1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3320" y="18282180"/>
                <a:ext cx="765423" cy="765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AFCF16CC-D4DE-D4D9-5464-DD569900B453}"/>
                </a:ext>
              </a:extLst>
            </p:cNvPr>
            <p:cNvSpPr txBox="1"/>
            <p:nvPr/>
          </p:nvSpPr>
          <p:spPr>
            <a:xfrm>
              <a:off x="3909052" y="19402795"/>
              <a:ext cx="1671677" cy="377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5285DE"/>
                  </a:solidFill>
                  <a:latin typeface="페이퍼로지 5 Medium" pitchFamily="2" charset="-127"/>
                  <a:ea typeface="페이퍼로지 5 Medium" pitchFamily="2" charset="-127"/>
                </a:rPr>
                <a:t>Web scarping</a:t>
              </a:r>
              <a:endParaRPr lang="ko-KR" altLang="en-US" sz="2400" b="1" dirty="0">
                <a:solidFill>
                  <a:srgbClr val="5285DE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1F5F1B90-FFCC-125A-1431-EBA007BD9A2C}"/>
              </a:ext>
            </a:extLst>
          </p:cNvPr>
          <p:cNvGrpSpPr/>
          <p:nvPr/>
        </p:nvGrpSpPr>
        <p:grpSpPr>
          <a:xfrm>
            <a:off x="4784917" y="1982143"/>
            <a:ext cx="1903707" cy="2514690"/>
            <a:chOff x="6615514" y="18017576"/>
            <a:chExt cx="1260000" cy="1664388"/>
          </a:xfrm>
        </p:grpSpPr>
        <p:sp>
          <p:nvSpPr>
            <p:cNvPr id="2048" name="타원 2047">
              <a:extLst>
                <a:ext uri="{FF2B5EF4-FFF2-40B4-BE49-F238E27FC236}">
                  <a16:creationId xmlns:a16="http://schemas.microsoft.com/office/drawing/2014/main" id="{6D502E07-BD06-BF26-1F47-BCC9B4038219}"/>
                </a:ext>
              </a:extLst>
            </p:cNvPr>
            <p:cNvSpPr/>
            <p:nvPr/>
          </p:nvSpPr>
          <p:spPr>
            <a:xfrm>
              <a:off x="6615514" y="18017576"/>
              <a:ext cx="1260000" cy="12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EA3E6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dirty="0">
                <a:solidFill>
                  <a:srgbClr val="5285DE"/>
                </a:solidFill>
              </a:endParaRPr>
            </a:p>
          </p:txBody>
        </p:sp>
        <p:pic>
          <p:nvPicPr>
            <p:cNvPr id="2049" name="Picture 26" descr="OpenAI API 가이드 - WikiDocs">
              <a:extLst>
                <a:ext uri="{FF2B5EF4-FFF2-40B4-BE49-F238E27FC236}">
                  <a16:creationId xmlns:a16="http://schemas.microsoft.com/office/drawing/2014/main" id="{D9813CE8-976E-24AA-BB13-D423E1318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4024" y="18140045"/>
              <a:ext cx="782980" cy="101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A7CC1669-D055-3489-711E-E090FDDFE73A}"/>
                </a:ext>
              </a:extLst>
            </p:cNvPr>
            <p:cNvSpPr txBox="1"/>
            <p:nvPr/>
          </p:nvSpPr>
          <p:spPr>
            <a:xfrm>
              <a:off x="6697287" y="19304342"/>
              <a:ext cx="1041412" cy="377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5285DE"/>
                  </a:solidFill>
                  <a:latin typeface="페이퍼로지 5 Medium" pitchFamily="2" charset="-127"/>
                  <a:ea typeface="페이퍼로지 5 Medium" pitchFamily="2" charset="-127"/>
                </a:rPr>
                <a:t>LLM API</a:t>
              </a:r>
              <a:endParaRPr lang="ko-KR" altLang="en-US" sz="2400" b="1" dirty="0">
                <a:solidFill>
                  <a:srgbClr val="5285DE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072" name="그룹 2071">
            <a:extLst>
              <a:ext uri="{FF2B5EF4-FFF2-40B4-BE49-F238E27FC236}">
                <a16:creationId xmlns:a16="http://schemas.microsoft.com/office/drawing/2014/main" id="{C49F9C9C-BD87-36EC-63FD-64EC3F94C942}"/>
              </a:ext>
            </a:extLst>
          </p:cNvPr>
          <p:cNvGrpSpPr/>
          <p:nvPr/>
        </p:nvGrpSpPr>
        <p:grpSpPr>
          <a:xfrm>
            <a:off x="7418977" y="1102124"/>
            <a:ext cx="3827005" cy="5147930"/>
            <a:chOff x="7418977" y="1102124"/>
            <a:chExt cx="3827005" cy="5147930"/>
          </a:xfrm>
        </p:grpSpPr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5EC98B19-BA9B-E42E-6849-FCB689AF040B}"/>
                </a:ext>
              </a:extLst>
            </p:cNvPr>
            <p:cNvSpPr txBox="1"/>
            <p:nvPr/>
          </p:nvSpPr>
          <p:spPr>
            <a:xfrm>
              <a:off x="7663167" y="5125515"/>
              <a:ext cx="3202833" cy="1124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>
                  <a:solidFill>
                    <a:srgbClr val="5285DE"/>
                  </a:solidFill>
                  <a:latin typeface="페이퍼로지 5 Medium" pitchFamily="2" charset="-127"/>
                  <a:ea typeface="페이퍼로지 5 Medium" pitchFamily="2" charset="-127"/>
                </a:rPr>
                <a:t>Recommendation Algorithms</a:t>
              </a:r>
              <a:endParaRPr lang="ko-KR" altLang="en-US" sz="2400" b="1" dirty="0">
                <a:solidFill>
                  <a:srgbClr val="5285DE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grpSp>
          <p:nvGrpSpPr>
            <p:cNvPr id="2071" name="그룹 2070">
              <a:extLst>
                <a:ext uri="{FF2B5EF4-FFF2-40B4-BE49-F238E27FC236}">
                  <a16:creationId xmlns:a16="http://schemas.microsoft.com/office/drawing/2014/main" id="{B65183AF-4F61-8FBE-7470-68566FC36234}"/>
                </a:ext>
              </a:extLst>
            </p:cNvPr>
            <p:cNvGrpSpPr/>
            <p:nvPr/>
          </p:nvGrpSpPr>
          <p:grpSpPr>
            <a:xfrm>
              <a:off x="7418977" y="1102124"/>
              <a:ext cx="3827005" cy="3827005"/>
              <a:chOff x="6597729" y="847178"/>
              <a:chExt cx="3827005" cy="3827005"/>
            </a:xfrm>
          </p:grpSpPr>
          <p:pic>
            <p:nvPicPr>
              <p:cNvPr id="3074" name="Picture 2" descr="AI 에이전트를 위한 개인화 추천 알고리즘 &gt; 통계학 | 도서출판 청람">
                <a:extLst>
                  <a:ext uri="{FF2B5EF4-FFF2-40B4-BE49-F238E27FC236}">
                    <a16:creationId xmlns:a16="http://schemas.microsoft.com/office/drawing/2014/main" id="{AAFE8A8E-7277-EE45-7DAC-693CCC985C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7729" y="847178"/>
                <a:ext cx="3827005" cy="3827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9" name="Picture 2" descr="AI 에이전트를 위한 개인화 추천 알고리즘 &gt; 통계학 | 도서출판 청람">
                <a:extLst>
                  <a:ext uri="{FF2B5EF4-FFF2-40B4-BE49-F238E27FC236}">
                    <a16:creationId xmlns:a16="http://schemas.microsoft.com/office/drawing/2014/main" id="{6A67D536-2B2A-A341-CA33-F437CA701C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16" t="81097" r="69251" b="3994"/>
              <a:stretch>
                <a:fillRect/>
              </a:stretch>
            </p:blipFill>
            <p:spPr bwMode="auto">
              <a:xfrm>
                <a:off x="7870376" y="2321718"/>
                <a:ext cx="1302199" cy="2275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0" name="Picture 2" descr="AI 에이전트를 위한 개인화 추천 알고리즘 &gt; 통계학 | 도서출판 청람">
                <a:extLst>
                  <a:ext uri="{FF2B5EF4-FFF2-40B4-BE49-F238E27FC236}">
                    <a16:creationId xmlns:a16="http://schemas.microsoft.com/office/drawing/2014/main" id="{8473B5D7-8037-62B0-FA31-9BFFBAE7D0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16" t="81097" r="69251" b="3994"/>
              <a:stretch>
                <a:fillRect/>
              </a:stretch>
            </p:blipFill>
            <p:spPr bwMode="auto">
              <a:xfrm>
                <a:off x="8220941" y="1735931"/>
                <a:ext cx="758753" cy="8132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073" name="그림 2072">
            <a:extLst>
              <a:ext uri="{FF2B5EF4-FFF2-40B4-BE49-F238E27FC236}">
                <a16:creationId xmlns:a16="http://schemas.microsoft.com/office/drawing/2014/main" id="{2B5B0F5C-2BF9-3A1D-887C-4E63D703E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1776" y="732522"/>
            <a:ext cx="9085389" cy="594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856BB6-14FC-721B-F0F3-85BD30E1F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E348B7-6270-845F-A314-B65282486E43}"/>
              </a:ext>
            </a:extLst>
          </p:cNvPr>
          <p:cNvSpPr txBox="1"/>
          <p:nvPr/>
        </p:nvSpPr>
        <p:spPr>
          <a:xfrm>
            <a:off x="0" y="-15449"/>
            <a:ext cx="2881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데이터 축적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33DCA78-65D7-CAAB-68F2-3B654A5B3141}"/>
              </a:ext>
            </a:extLst>
          </p:cNvPr>
          <p:cNvGrpSpPr/>
          <p:nvPr/>
        </p:nvGrpSpPr>
        <p:grpSpPr>
          <a:xfrm>
            <a:off x="680790" y="2306135"/>
            <a:ext cx="2259544" cy="3058142"/>
            <a:chOff x="1204483" y="17557784"/>
            <a:chExt cx="1929987" cy="2612109"/>
          </a:xfrm>
        </p:grpSpPr>
        <p:sp>
          <p:nvSpPr>
            <p:cNvPr id="21" name="순서도: 대체 처리 20">
              <a:extLst>
                <a:ext uri="{FF2B5EF4-FFF2-40B4-BE49-F238E27FC236}">
                  <a16:creationId xmlns:a16="http://schemas.microsoft.com/office/drawing/2014/main" id="{5B19C7D9-20CD-4FB6-1AAA-7B4104BC3B84}"/>
                </a:ext>
              </a:extLst>
            </p:cNvPr>
            <p:cNvSpPr/>
            <p:nvPr/>
          </p:nvSpPr>
          <p:spPr>
            <a:xfrm>
              <a:off x="1256962" y="17557784"/>
              <a:ext cx="1825029" cy="2162184"/>
            </a:xfrm>
            <a:prstGeom prst="flowChartAlternateProcess">
              <a:avLst/>
            </a:prstGeom>
            <a:solidFill>
              <a:schemeClr val="bg1"/>
            </a:solidFill>
            <a:ln w="76200">
              <a:solidFill>
                <a:srgbClr val="7EA3E6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rgbClr val="5285DE"/>
                </a:solidFill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DC4B67F-C9E2-47CD-06BF-62249FF17E6B}"/>
                </a:ext>
              </a:extLst>
            </p:cNvPr>
            <p:cNvGrpSpPr/>
            <p:nvPr/>
          </p:nvGrpSpPr>
          <p:grpSpPr>
            <a:xfrm>
              <a:off x="1204483" y="17725802"/>
              <a:ext cx="1929987" cy="2444091"/>
              <a:chOff x="886872" y="17684112"/>
              <a:chExt cx="2107035" cy="2568295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2532DF8-5468-8949-FFE9-891ACE523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8643" y="17684112"/>
                <a:ext cx="1129070" cy="798108"/>
              </a:xfrm>
              <a:prstGeom prst="rect">
                <a:avLst/>
              </a:prstGeom>
            </p:spPr>
          </p:pic>
          <p:pic>
            <p:nvPicPr>
              <p:cNvPr id="24" name="Picture 20" descr="알라딘-로고 - Google Cloud 프리미어 파트너 메가존소프트">
                <a:extLst>
                  <a:ext uri="{FF2B5EF4-FFF2-40B4-BE49-F238E27FC236}">
                    <a16:creationId xmlns:a16="http://schemas.microsoft.com/office/drawing/2014/main" id="{7D97DA83-6155-74F2-1B99-50C24E328A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6879" y="19030329"/>
                <a:ext cx="1440000" cy="594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2" descr="CI &gt; YES24">
                <a:extLst>
                  <a:ext uri="{FF2B5EF4-FFF2-40B4-BE49-F238E27FC236}">
                    <a16:creationId xmlns:a16="http://schemas.microsoft.com/office/drawing/2014/main" id="{D7767CED-0C91-4C55-2C18-99A39C83F3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5211" y="18577255"/>
                <a:ext cx="1289147" cy="458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13A68F-5A6E-B412-6AC8-C46EDDC4AB6E}"/>
                  </a:ext>
                </a:extLst>
              </p:cNvPr>
              <p:cNvSpPr txBox="1"/>
              <p:nvPr/>
            </p:nvSpPr>
            <p:spPr>
              <a:xfrm>
                <a:off x="886872" y="19811851"/>
                <a:ext cx="2107035" cy="440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rgbClr val="5285DE"/>
                    </a:solidFill>
                    <a:latin typeface="페이퍼로지 5 Medium" pitchFamily="2" charset="-127"/>
                    <a:ea typeface="페이퍼로지 5 Medium" pitchFamily="2" charset="-127"/>
                  </a:rPr>
                  <a:t>Online source</a:t>
                </a:r>
                <a:endParaRPr lang="ko-KR" altLang="en-US" sz="2000" dirty="0">
                  <a:solidFill>
                    <a:srgbClr val="5285DE"/>
                  </a:solidFill>
                  <a:latin typeface="페이퍼로지 5 Medium" pitchFamily="2" charset="-127"/>
                  <a:ea typeface="페이퍼로지 5 Medium" pitchFamily="2" charset="-127"/>
                </a:endParaRPr>
              </a:p>
            </p:txBody>
          </p:sp>
        </p:grpSp>
      </p:grp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40E268F5-A74C-69D0-9332-75577D2CD2BA}"/>
              </a:ext>
            </a:extLst>
          </p:cNvPr>
          <p:cNvSpPr/>
          <p:nvPr/>
        </p:nvSpPr>
        <p:spPr>
          <a:xfrm>
            <a:off x="3168334" y="3147479"/>
            <a:ext cx="700884" cy="643047"/>
          </a:xfrm>
          <a:prstGeom prst="rightArrow">
            <a:avLst/>
          </a:prstGeom>
          <a:solidFill>
            <a:srgbClr val="7EA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rgbClr val="5285D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7FC2C4-0BE4-32A3-F1C1-950606B67069}"/>
              </a:ext>
            </a:extLst>
          </p:cNvPr>
          <p:cNvGrpSpPr/>
          <p:nvPr/>
        </p:nvGrpSpPr>
        <p:grpSpPr>
          <a:xfrm>
            <a:off x="3694616" y="2754174"/>
            <a:ext cx="2491153" cy="2001243"/>
            <a:chOff x="3787862" y="18072725"/>
            <a:chExt cx="2127816" cy="170936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016E516-D254-5F15-39CF-CBF7B77A47BB}"/>
                </a:ext>
              </a:extLst>
            </p:cNvPr>
            <p:cNvGrpSpPr/>
            <p:nvPr/>
          </p:nvGrpSpPr>
          <p:grpSpPr>
            <a:xfrm>
              <a:off x="4114891" y="18072725"/>
              <a:ext cx="1260000" cy="1260000"/>
              <a:chOff x="4518924" y="18007017"/>
              <a:chExt cx="1339247" cy="1339247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9725C58-2DD7-910A-C15B-7846F9AE71C9}"/>
                  </a:ext>
                </a:extLst>
              </p:cNvPr>
              <p:cNvSpPr/>
              <p:nvPr/>
            </p:nvSpPr>
            <p:spPr>
              <a:xfrm>
                <a:off x="4518924" y="18007017"/>
                <a:ext cx="1339247" cy="1339247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7EA3E6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rgbClr val="5285DE"/>
                  </a:solidFill>
                </a:endParaRPr>
              </a:p>
            </p:txBody>
          </p:sp>
          <p:pic>
            <p:nvPicPr>
              <p:cNvPr id="20" name="Picture 24" descr="Scraper - Free art icons">
                <a:extLst>
                  <a:ext uri="{FF2B5EF4-FFF2-40B4-BE49-F238E27FC236}">
                    <a16:creationId xmlns:a16="http://schemas.microsoft.com/office/drawing/2014/main" id="{228103E5-7DB9-0D6F-EBF6-28610BD34A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3320" y="18282180"/>
                <a:ext cx="765423" cy="765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5587BD-FF27-253E-EC0B-7DA15DA59F07}"/>
                </a:ext>
              </a:extLst>
            </p:cNvPr>
            <p:cNvSpPr txBox="1"/>
            <p:nvPr/>
          </p:nvSpPr>
          <p:spPr>
            <a:xfrm>
              <a:off x="3787862" y="19362834"/>
              <a:ext cx="2127816" cy="4192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285DE"/>
                  </a:solidFill>
                  <a:latin typeface="페이퍼로지 5 Medium" pitchFamily="2" charset="-127"/>
                  <a:ea typeface="페이퍼로지 5 Medium" pitchFamily="2" charset="-127"/>
                </a:rPr>
                <a:t>Web scarping</a:t>
              </a:r>
              <a:endParaRPr lang="ko-KR" altLang="en-US" sz="2000" dirty="0">
                <a:solidFill>
                  <a:srgbClr val="5285DE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A22C33F-B0BB-44F9-E1BA-D54E6FBBB588}"/>
              </a:ext>
            </a:extLst>
          </p:cNvPr>
          <p:cNvSpPr/>
          <p:nvPr/>
        </p:nvSpPr>
        <p:spPr>
          <a:xfrm>
            <a:off x="5888545" y="3148103"/>
            <a:ext cx="700884" cy="643047"/>
          </a:xfrm>
          <a:prstGeom prst="rightArrow">
            <a:avLst/>
          </a:prstGeom>
          <a:solidFill>
            <a:srgbClr val="7EA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rgbClr val="5285D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9C35C6-BAB7-9ECA-78C3-30242AD5130C}"/>
              </a:ext>
            </a:extLst>
          </p:cNvPr>
          <p:cNvGrpSpPr/>
          <p:nvPr/>
        </p:nvGrpSpPr>
        <p:grpSpPr>
          <a:xfrm>
            <a:off x="6596981" y="2749350"/>
            <a:ext cx="1957126" cy="2014637"/>
            <a:chOff x="6469956" y="18017576"/>
            <a:chExt cx="1671677" cy="1720800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001E5C0-138F-F42F-9586-A81BEFB9B2D4}"/>
                </a:ext>
              </a:extLst>
            </p:cNvPr>
            <p:cNvSpPr/>
            <p:nvPr/>
          </p:nvSpPr>
          <p:spPr>
            <a:xfrm>
              <a:off x="6615514" y="18017576"/>
              <a:ext cx="1260000" cy="12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EA3E6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rgbClr val="5285DE"/>
                </a:solidFill>
              </a:endParaRPr>
            </a:p>
          </p:txBody>
        </p:sp>
        <p:pic>
          <p:nvPicPr>
            <p:cNvPr id="15" name="Picture 26" descr="OpenAI API 가이드 - WikiDocs">
              <a:extLst>
                <a:ext uri="{FF2B5EF4-FFF2-40B4-BE49-F238E27FC236}">
                  <a16:creationId xmlns:a16="http://schemas.microsoft.com/office/drawing/2014/main" id="{55DAA482-9068-C283-6D96-684F175BC8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4024" y="18140045"/>
              <a:ext cx="782980" cy="101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6FBB43-60EC-9C71-0716-C54461A56C97}"/>
                </a:ext>
              </a:extLst>
            </p:cNvPr>
            <p:cNvSpPr txBox="1"/>
            <p:nvPr/>
          </p:nvSpPr>
          <p:spPr>
            <a:xfrm>
              <a:off x="6469956" y="19319125"/>
              <a:ext cx="1671677" cy="4192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285DE"/>
                  </a:solidFill>
                  <a:latin typeface="페이퍼로지 5 Medium" pitchFamily="2" charset="-127"/>
                  <a:ea typeface="페이퍼로지 5 Medium" pitchFamily="2" charset="-127"/>
                </a:rPr>
                <a:t>LLM API</a:t>
              </a:r>
              <a:endParaRPr lang="ko-KR" altLang="en-US" sz="2000" dirty="0">
                <a:solidFill>
                  <a:srgbClr val="5285DE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B3E199D7-6D53-4D90-A83A-181EBEA9ADB7}"/>
              </a:ext>
            </a:extLst>
          </p:cNvPr>
          <p:cNvSpPr/>
          <p:nvPr/>
        </p:nvSpPr>
        <p:spPr>
          <a:xfrm>
            <a:off x="8554107" y="3154837"/>
            <a:ext cx="700884" cy="643047"/>
          </a:xfrm>
          <a:prstGeom prst="rightArrow">
            <a:avLst/>
          </a:prstGeom>
          <a:solidFill>
            <a:srgbClr val="7EA3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rgbClr val="5285DE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152F278-74C8-BF59-AFDB-7463B104CD45}"/>
              </a:ext>
            </a:extLst>
          </p:cNvPr>
          <p:cNvGrpSpPr/>
          <p:nvPr/>
        </p:nvGrpSpPr>
        <p:grpSpPr>
          <a:xfrm>
            <a:off x="9332986" y="2617731"/>
            <a:ext cx="1957126" cy="2116130"/>
            <a:chOff x="9332986" y="2617731"/>
            <a:chExt cx="1957126" cy="21161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3DE20E-9D7A-3FBB-E247-2573743FDB66}"/>
                </a:ext>
              </a:extLst>
            </p:cNvPr>
            <p:cNvSpPr txBox="1"/>
            <p:nvPr/>
          </p:nvSpPr>
          <p:spPr>
            <a:xfrm>
              <a:off x="9332986" y="4243020"/>
              <a:ext cx="1957126" cy="4908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285DE"/>
                  </a:solidFill>
                  <a:latin typeface="페이퍼로지 5 Medium" pitchFamily="2" charset="-127"/>
                  <a:ea typeface="페이퍼로지 5 Medium" pitchFamily="2" charset="-127"/>
                </a:rPr>
                <a:t>Blu-Ray data</a:t>
              </a:r>
              <a:endParaRPr lang="ko-KR" altLang="en-US" sz="2000" dirty="0">
                <a:solidFill>
                  <a:srgbClr val="5285DE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pic>
          <p:nvPicPr>
            <p:cNvPr id="51" name="그림 50" descr="원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F357144-8694-90D5-80B6-A86F8E82E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551" y="2617731"/>
              <a:ext cx="1625289" cy="1625289"/>
            </a:xfrm>
            <a:prstGeom prst="rect">
              <a:avLst/>
            </a:prstGeom>
          </p:spPr>
        </p:pic>
      </p:grpSp>
      <p:pic>
        <p:nvPicPr>
          <p:cNvPr id="5126" name="Picture 6" descr="MovieLens full 25-million recommendation data 🎬">
            <a:extLst>
              <a:ext uri="{FF2B5EF4-FFF2-40B4-BE49-F238E27FC236}">
                <a16:creationId xmlns:a16="http://schemas.microsoft.com/office/drawing/2014/main" id="{B61F8895-AE27-C299-909E-792E9E85E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8966" r="1305" b="64882"/>
          <a:stretch>
            <a:fillRect/>
          </a:stretch>
        </p:blipFill>
        <p:spPr bwMode="auto">
          <a:xfrm>
            <a:off x="803670" y="1496107"/>
            <a:ext cx="2136664" cy="567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46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872562-FDFD-A57C-FCCB-C2AFDD13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53D852-318B-518F-40C9-CE4A79205969}"/>
              </a:ext>
            </a:extLst>
          </p:cNvPr>
          <p:cNvSpPr txBox="1"/>
          <p:nvPr/>
        </p:nvSpPr>
        <p:spPr>
          <a:xfrm>
            <a:off x="0" y="-15449"/>
            <a:ext cx="2881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데이터 축적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D06C154-E2D3-3AA3-252E-38D745CA7784}"/>
              </a:ext>
            </a:extLst>
          </p:cNvPr>
          <p:cNvGrpSpPr/>
          <p:nvPr/>
        </p:nvGrpSpPr>
        <p:grpSpPr>
          <a:xfrm>
            <a:off x="3694616" y="2754174"/>
            <a:ext cx="2491153" cy="2001243"/>
            <a:chOff x="3787862" y="18072725"/>
            <a:chExt cx="2127816" cy="170936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1E8D163-E90D-46F8-C71F-2281F05EDC7F}"/>
                </a:ext>
              </a:extLst>
            </p:cNvPr>
            <p:cNvGrpSpPr/>
            <p:nvPr/>
          </p:nvGrpSpPr>
          <p:grpSpPr>
            <a:xfrm>
              <a:off x="4114891" y="18072725"/>
              <a:ext cx="1260000" cy="1260000"/>
              <a:chOff x="4518924" y="18007017"/>
              <a:chExt cx="1339247" cy="1339247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7047785C-216C-CD6C-2F20-4E61268BBD44}"/>
                  </a:ext>
                </a:extLst>
              </p:cNvPr>
              <p:cNvSpPr/>
              <p:nvPr/>
            </p:nvSpPr>
            <p:spPr>
              <a:xfrm>
                <a:off x="4518924" y="18007017"/>
                <a:ext cx="1339247" cy="1339247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rgbClr val="7EA3E6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rgbClr val="5285DE"/>
                  </a:solidFill>
                </a:endParaRPr>
              </a:p>
            </p:txBody>
          </p:sp>
          <p:pic>
            <p:nvPicPr>
              <p:cNvPr id="20" name="Picture 24" descr="Scraper - Free art icons">
                <a:extLst>
                  <a:ext uri="{FF2B5EF4-FFF2-40B4-BE49-F238E27FC236}">
                    <a16:creationId xmlns:a16="http://schemas.microsoft.com/office/drawing/2014/main" id="{82332F4D-FC82-EDD9-42E1-309DEA0A6F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3320" y="18282180"/>
                <a:ext cx="765423" cy="7654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6DDFA6-4F70-E8E2-9DF7-935669A1EE96}"/>
                </a:ext>
              </a:extLst>
            </p:cNvPr>
            <p:cNvSpPr txBox="1"/>
            <p:nvPr/>
          </p:nvSpPr>
          <p:spPr>
            <a:xfrm>
              <a:off x="3787862" y="19362834"/>
              <a:ext cx="2127816" cy="4192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285DE"/>
                  </a:solidFill>
                  <a:latin typeface="페이퍼로지 5 Medium" pitchFamily="2" charset="-127"/>
                  <a:ea typeface="페이퍼로지 5 Medium" pitchFamily="2" charset="-127"/>
                </a:rPr>
                <a:t>Web scarping</a:t>
              </a:r>
              <a:endParaRPr lang="ko-KR" altLang="en-US" sz="2000" dirty="0">
                <a:solidFill>
                  <a:srgbClr val="5285DE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B80EF32-E454-32E3-701E-4A7ABB5A4CD0}"/>
              </a:ext>
            </a:extLst>
          </p:cNvPr>
          <p:cNvGrpSpPr/>
          <p:nvPr/>
        </p:nvGrpSpPr>
        <p:grpSpPr>
          <a:xfrm>
            <a:off x="2641308" y="1378313"/>
            <a:ext cx="9689502" cy="5246915"/>
            <a:chOff x="2670336" y="1066257"/>
            <a:chExt cx="9689502" cy="52469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9332764-85A8-B1E8-4905-BF5066F42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0336" y="1066257"/>
              <a:ext cx="3515433" cy="52469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64A5C5-5BEE-7A35-0C9C-C7A9C6CC4CAD}"/>
                </a:ext>
              </a:extLst>
            </p:cNvPr>
            <p:cNvSpPr txBox="1"/>
            <p:nvPr/>
          </p:nvSpPr>
          <p:spPr>
            <a:xfrm>
              <a:off x="6242068" y="1476286"/>
              <a:ext cx="55507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Toy Story (</a:t>
              </a:r>
              <a:r>
                <a:rPr lang="ko-KR" altLang="en-US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토이 스토리</a:t>
              </a:r>
              <a:r>
                <a:rPr lang="en-US" altLang="ko-KR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)(</a:t>
              </a:r>
              <a:r>
                <a:rPr lang="ko-KR" altLang="en-US" b="1" dirty="0" err="1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한글무자막</a:t>
              </a:r>
              <a:r>
                <a:rPr lang="en-US" altLang="ko-KR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)(Blu-ray)</a:t>
              </a:r>
            </a:p>
            <a:p>
              <a:r>
                <a:rPr lang="en-US" altLang="ko-KR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지역코드 </a:t>
              </a:r>
              <a:r>
                <a:rPr lang="en-US" altLang="ko-KR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4)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5D5738-0C11-7407-87FF-EF30FF799BBC}"/>
                </a:ext>
              </a:extLst>
            </p:cNvPr>
            <p:cNvSpPr txBox="1"/>
            <p:nvPr/>
          </p:nvSpPr>
          <p:spPr>
            <a:xfrm>
              <a:off x="6242068" y="2257041"/>
              <a:ext cx="611777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200"/>
                </a:lnSpc>
                <a:spcBef>
                  <a:spcPts val="525"/>
                </a:spcBef>
                <a:buNone/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Tim Allen</a:t>
              </a:r>
              <a:r>
                <a:rPr lang="en-US" altLang="ko-KR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 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Tom Hanks</a:t>
              </a:r>
              <a:r>
                <a:rPr lang="en-US" altLang="ko-KR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2019</a:t>
              </a:r>
              <a:r>
                <a:rPr lang="ko-KR" altLang="en-US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r>
                <a:rPr lang="ko-KR" altLang="en-US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  <a:p>
              <a:pPr>
                <a:buNone/>
              </a:pPr>
              <a:r>
                <a:rPr lang="en-US" altLang="ko-KR" b="0" i="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52,300</a:t>
              </a:r>
              <a:r>
                <a:rPr lang="ko-KR" altLang="en-US" b="1" i="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</a:t>
              </a:r>
              <a:br>
                <a:rPr lang="ko-KR" altLang="en-US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ko-KR" alt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FA8C5CF-EC86-6C73-21D8-C4B5032E9D0D}"/>
              </a:ext>
            </a:extLst>
          </p:cNvPr>
          <p:cNvSpPr txBox="1"/>
          <p:nvPr/>
        </p:nvSpPr>
        <p:spPr>
          <a:xfrm>
            <a:off x="-311134" y="673016"/>
            <a:ext cx="288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285DE"/>
                </a:solidFill>
                <a:latin typeface="페이퍼로지 6 SemiBold" pitchFamily="2" charset="-127"/>
                <a:ea typeface="페이퍼로지 6 SemiBold" pitchFamily="2" charset="-127"/>
              </a:rPr>
              <a:t>1.</a:t>
            </a:r>
            <a:r>
              <a:rPr lang="ko-KR" altLang="en-US" sz="2800" dirty="0">
                <a:solidFill>
                  <a:srgbClr val="5285DE"/>
                </a:solidFill>
                <a:latin typeface="페이퍼로지 6 SemiBold" pitchFamily="2" charset="-127"/>
                <a:ea typeface="페이퍼로지 6 SemiBold" pitchFamily="2" charset="-127"/>
              </a:rPr>
              <a:t>웹 </a:t>
            </a:r>
            <a:r>
              <a:rPr lang="ko-KR" altLang="en-US" sz="2800" dirty="0" err="1">
                <a:solidFill>
                  <a:srgbClr val="5285DE"/>
                </a:solidFill>
                <a:latin typeface="페이퍼로지 6 SemiBold" pitchFamily="2" charset="-127"/>
                <a:ea typeface="페이퍼로지 6 SemiBold" pitchFamily="2" charset="-127"/>
              </a:rPr>
              <a:t>크롤링</a:t>
            </a:r>
            <a:endParaRPr lang="ko-KR" altLang="en-US" sz="2800" dirty="0">
              <a:solidFill>
                <a:srgbClr val="5285DE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652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-0.28672 -0.0078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906B7A-C731-E788-E5FD-12B407765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413A90-D6AD-D74E-BF75-4152DDA63B64}"/>
              </a:ext>
            </a:extLst>
          </p:cNvPr>
          <p:cNvSpPr txBox="1"/>
          <p:nvPr/>
        </p:nvSpPr>
        <p:spPr>
          <a:xfrm>
            <a:off x="0" y="-15449"/>
            <a:ext cx="2881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데이터 축적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0FA5EE-D0EB-5AC9-278E-19E8B8934FD9}"/>
              </a:ext>
            </a:extLst>
          </p:cNvPr>
          <p:cNvSpPr txBox="1"/>
          <p:nvPr/>
        </p:nvSpPr>
        <p:spPr>
          <a:xfrm>
            <a:off x="-311134" y="673016"/>
            <a:ext cx="288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5285DE"/>
                </a:solidFill>
                <a:latin typeface="페이퍼로지 6 SemiBold" pitchFamily="2" charset="-127"/>
                <a:ea typeface="페이퍼로지 6 SemiBold" pitchFamily="2" charset="-127"/>
              </a:rPr>
              <a:t>2.LLM API</a:t>
            </a:r>
            <a:endParaRPr lang="ko-KR" altLang="en-US" sz="2800" dirty="0">
              <a:solidFill>
                <a:srgbClr val="5285DE"/>
              </a:solidFill>
              <a:latin typeface="페이퍼로지 6 SemiBold" pitchFamily="2" charset="-127"/>
              <a:ea typeface="페이퍼로지 6 SemiBold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44453DC-D71A-7017-75F0-2AFBEBFB5008}"/>
              </a:ext>
            </a:extLst>
          </p:cNvPr>
          <p:cNvGrpSpPr/>
          <p:nvPr/>
        </p:nvGrpSpPr>
        <p:grpSpPr>
          <a:xfrm>
            <a:off x="2646417" y="1376499"/>
            <a:ext cx="9689502" cy="5246915"/>
            <a:chOff x="2670336" y="1066257"/>
            <a:chExt cx="9689502" cy="524691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ACE02B1-C853-73E2-2078-6234160F0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0336" y="1066257"/>
              <a:ext cx="3515433" cy="52469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37F005-F626-D72C-FB24-18E15F67F7DE}"/>
                </a:ext>
              </a:extLst>
            </p:cNvPr>
            <p:cNvSpPr txBox="1"/>
            <p:nvPr/>
          </p:nvSpPr>
          <p:spPr>
            <a:xfrm>
              <a:off x="6242068" y="1476286"/>
              <a:ext cx="555079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Toy Story (1995)(</a:t>
              </a:r>
              <a:r>
                <a:rPr lang="ko-KR" altLang="en-US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토이 스토리</a:t>
              </a:r>
              <a:r>
                <a:rPr lang="en-US" altLang="ko-KR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)(</a:t>
              </a:r>
              <a:r>
                <a:rPr lang="ko-KR" altLang="en-US" b="1" dirty="0" err="1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한글무자막</a:t>
              </a:r>
              <a:r>
                <a:rPr lang="en-US" altLang="ko-KR" b="1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)(Blu-ray)(4k)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FC6B4-8511-A679-54DB-C4E2AACA037E}"/>
                </a:ext>
              </a:extLst>
            </p:cNvPr>
            <p:cNvSpPr txBox="1"/>
            <p:nvPr/>
          </p:nvSpPr>
          <p:spPr>
            <a:xfrm>
              <a:off x="6242068" y="2257041"/>
              <a:ext cx="611777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200"/>
                </a:lnSpc>
                <a:spcBef>
                  <a:spcPts val="525"/>
                </a:spcBef>
                <a:buNone/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Tim Allen</a:t>
              </a:r>
              <a:r>
                <a:rPr lang="en-US" altLang="ko-KR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, 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Tom Hanks</a:t>
              </a:r>
              <a:r>
                <a:rPr lang="en-US" altLang="ko-KR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 2019</a:t>
              </a:r>
              <a:r>
                <a:rPr lang="ko-KR" altLang="en-US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r>
                <a:rPr lang="ko-KR" altLang="en-US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  <a:p>
              <a:pPr>
                <a:buNone/>
              </a:pPr>
              <a:r>
                <a:rPr lang="en-US" altLang="ko-KR" b="0" i="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52,300</a:t>
              </a:r>
              <a:r>
                <a:rPr lang="ko-KR" altLang="en-US" b="1" i="0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</a:t>
              </a:r>
              <a:br>
                <a:rPr lang="ko-KR" altLang="en-US" dirty="0"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ko-KR" altLang="en-US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8DEDC33-DE7C-A281-85DF-E7539DDF816E}"/>
              </a:ext>
            </a:extLst>
          </p:cNvPr>
          <p:cNvGrpSpPr/>
          <p:nvPr/>
        </p:nvGrpSpPr>
        <p:grpSpPr>
          <a:xfrm>
            <a:off x="5244625" y="3495576"/>
            <a:ext cx="1957126" cy="2014637"/>
            <a:chOff x="6469956" y="18017576"/>
            <a:chExt cx="1671677" cy="1720800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D2087B3-A686-1D29-F55A-B3FC86E2C830}"/>
                </a:ext>
              </a:extLst>
            </p:cNvPr>
            <p:cNvSpPr/>
            <p:nvPr/>
          </p:nvSpPr>
          <p:spPr>
            <a:xfrm>
              <a:off x="6615514" y="18017576"/>
              <a:ext cx="1260000" cy="1260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7EA3E6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rgbClr val="5285DE"/>
                </a:solidFill>
              </a:endParaRPr>
            </a:p>
          </p:txBody>
        </p:sp>
        <p:pic>
          <p:nvPicPr>
            <p:cNvPr id="37" name="Picture 26" descr="OpenAI API 가이드 - WikiDocs">
              <a:extLst>
                <a:ext uri="{FF2B5EF4-FFF2-40B4-BE49-F238E27FC236}">
                  <a16:creationId xmlns:a16="http://schemas.microsoft.com/office/drawing/2014/main" id="{89265671-329E-36AB-E14B-524F02E95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4024" y="18140045"/>
              <a:ext cx="782980" cy="101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449FE0-FFF0-8E1C-72DB-084366A758B6}"/>
                </a:ext>
              </a:extLst>
            </p:cNvPr>
            <p:cNvSpPr txBox="1"/>
            <p:nvPr/>
          </p:nvSpPr>
          <p:spPr>
            <a:xfrm>
              <a:off x="6469956" y="19319125"/>
              <a:ext cx="1671677" cy="4192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5285DE"/>
                  </a:solidFill>
                  <a:latin typeface="페이퍼로지 5 Medium" pitchFamily="2" charset="-127"/>
                  <a:ea typeface="페이퍼로지 5 Medium" pitchFamily="2" charset="-127"/>
                </a:rPr>
                <a:t>LLM API</a:t>
              </a:r>
              <a:endParaRPr lang="ko-KR" altLang="en-US" sz="2000" dirty="0">
                <a:solidFill>
                  <a:srgbClr val="5285DE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4D8D90B-6B84-1270-651F-01C109DBB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84432"/>
              </p:ext>
            </p:extLst>
          </p:nvPr>
        </p:nvGraphicFramePr>
        <p:xfrm>
          <a:off x="5732375" y="2942806"/>
          <a:ext cx="1589268" cy="2147886"/>
        </p:xfrm>
        <a:graphic>
          <a:graphicData uri="http://schemas.openxmlformats.org/drawingml/2006/table">
            <a:tbl>
              <a:tblPr/>
              <a:tblGrid>
                <a:gridCol w="611491">
                  <a:extLst>
                    <a:ext uri="{9D8B030D-6E8A-4147-A177-3AD203B41FA5}">
                      <a16:colId xmlns:a16="http://schemas.microsoft.com/office/drawing/2014/main" val="1210519984"/>
                    </a:ext>
                  </a:extLst>
                </a:gridCol>
                <a:gridCol w="977777">
                  <a:extLst>
                    <a:ext uri="{9D8B030D-6E8A-4147-A177-3AD203B41FA5}">
                      <a16:colId xmlns:a16="http://schemas.microsoft.com/office/drawing/2014/main" val="1263264923"/>
                    </a:ext>
                  </a:extLst>
                </a:gridCol>
              </a:tblGrid>
              <a:tr h="303590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1100" b="1" i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</a:t>
                      </a:r>
                      <a:endParaRPr lang="en-US" sz="1000" b="0" i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85DE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1100" b="1" i="0" spc="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Value</a:t>
                      </a:r>
                      <a:endParaRPr lang="en-US" sz="1000" b="0" i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85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045023"/>
                  </a:ext>
                </a:extLst>
              </a:tr>
              <a:tr h="23053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400" b="1" i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movie_name</a:t>
                      </a:r>
                      <a:endParaRPr lang="en-US" sz="400" b="1" i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4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Toy Story (</a:t>
                      </a:r>
                      <a:r>
                        <a:rPr lang="ko-KR" altLang="en-US" sz="4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토이 스토리</a:t>
                      </a:r>
                      <a:r>
                        <a:rPr lang="en-US" altLang="ko-KR" sz="4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) (1995)</a:t>
                      </a:r>
                    </a:p>
                  </a:txBody>
                  <a:tcPr marL="4763" marR="4763" marT="4763" marB="4763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015179"/>
                  </a:ext>
                </a:extLst>
              </a:tr>
              <a:tr h="23053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400" b="1" i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region_code</a:t>
                      </a:r>
                      <a:endParaRPr lang="en-US" sz="400" b="1" i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marL="6350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4763" marR="4763" marT="4763" marB="4763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89828"/>
                  </a:ext>
                </a:extLst>
              </a:tr>
              <a:tr h="230537">
                <a:tc>
                  <a:txBody>
                    <a:bodyPr/>
                    <a:lstStyle/>
                    <a:p>
                      <a:pPr indent="0" algn="ctr">
                        <a:lnSpc>
                          <a:spcPct val="160000"/>
                        </a:lnSpc>
                        <a:buNone/>
                      </a:pPr>
                      <a:r>
                        <a:rPr lang="en-US" sz="400" b="1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resolution</a:t>
                      </a:r>
                      <a:endParaRPr lang="en-US" sz="400" b="1" i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400" b="0" i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4K</a:t>
                      </a:r>
                    </a:p>
                  </a:txBody>
                  <a:tcPr marL="4763" marR="4763" marT="4763" marB="4763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56999"/>
                  </a:ext>
                </a:extLst>
              </a:tr>
              <a:tr h="2305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 marL="4763" marR="4763" marT="4763" marB="4763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400" b="0" i="0" dirty="0">
                          <a:effectLst/>
                          <a:latin typeface="+mn-lt"/>
                          <a:ea typeface="+mn-ea"/>
                        </a:rPr>
                        <a:t>52300</a:t>
                      </a:r>
                      <a:endParaRPr lang="ko-KR" altLang="en-US" sz="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812649"/>
                  </a:ext>
                </a:extLst>
              </a:tr>
              <a:tr h="2305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link</a:t>
                      </a:r>
                    </a:p>
                  </a:txBody>
                  <a:tcPr marL="4763" marR="4763" marT="4763" marB="4763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https://www.yes24.com/product/go...</a:t>
                      </a:r>
                    </a:p>
                  </a:txBody>
                  <a:tcPr marL="4763" marR="4763" marT="4763" marB="4763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78733"/>
                  </a:ext>
                </a:extLst>
              </a:tr>
              <a:tr h="23053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endParaRPr lang="en-US" altLang="ko-KR" sz="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https://image.yes24.com/momo/</a:t>
                      </a:r>
                      <a:r>
                        <a:rPr lang="en-US" altLang="ko-KR" sz="1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en-US" altLang="ko-KR" sz="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...</a:t>
                      </a:r>
                    </a:p>
                  </a:txBody>
                  <a:tcPr marL="4763" marR="4763" marT="4763" marB="4763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183412"/>
                  </a:ext>
                </a:extLst>
              </a:tr>
              <a:tr h="230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</a:t>
                      </a:r>
                    </a:p>
                  </a:txBody>
                  <a:tcPr marL="4763" marR="4763" marT="4763" marB="4763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63500" indent="0" algn="l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400" dirty="0">
                          <a:latin typeface="+mn-lt"/>
                          <a:ea typeface="+mn-ea"/>
                        </a:rPr>
                        <a:t>Tim Allen</a:t>
                      </a:r>
                      <a:r>
                        <a:rPr lang="en-US" altLang="ko-KR" sz="400" dirty="0">
                          <a:effectLst/>
                          <a:latin typeface="+mn-lt"/>
                          <a:ea typeface="+mn-ea"/>
                        </a:rPr>
                        <a:t>, </a:t>
                      </a:r>
                      <a:r>
                        <a:rPr lang="en-US" altLang="ko-KR" sz="400" dirty="0">
                          <a:latin typeface="+mn-lt"/>
                          <a:ea typeface="+mn-ea"/>
                        </a:rPr>
                        <a:t>Tom Hanks</a:t>
                      </a:r>
                      <a:r>
                        <a:rPr lang="en-US" altLang="ko-KR" sz="400" dirty="0">
                          <a:effectLst/>
                          <a:latin typeface="+mn-lt"/>
                          <a:ea typeface="+mn-ea"/>
                        </a:rPr>
                        <a:t> </a:t>
                      </a:r>
                      <a:endParaRPr lang="en-US" sz="400" b="0" i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75729"/>
                  </a:ext>
                </a:extLst>
              </a:tr>
              <a:tr h="230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  <a:endParaRPr lang="en-US" sz="400" b="0" i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lvl="0" indent="0" algn="l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" dirty="0">
                          <a:effectLst/>
                          <a:latin typeface="+mn-lt"/>
                          <a:ea typeface="+mn-ea"/>
                        </a:rPr>
                        <a:t> 2019</a:t>
                      </a:r>
                      <a:r>
                        <a:rPr lang="ko-KR" altLang="en-US" sz="400" dirty="0">
                          <a:effectLst/>
                          <a:latin typeface="+mn-lt"/>
                          <a:ea typeface="+mn-ea"/>
                        </a:rPr>
                        <a:t>년 </a:t>
                      </a:r>
                      <a:r>
                        <a:rPr lang="en-US" altLang="ko-KR" sz="400" dirty="0">
                          <a:effectLst/>
                          <a:latin typeface="+mn-lt"/>
                          <a:ea typeface="+mn-ea"/>
                        </a:rPr>
                        <a:t>05</a:t>
                      </a:r>
                      <a:r>
                        <a:rPr lang="ko-KR" altLang="en-US" sz="400" dirty="0">
                          <a:effectLst/>
                          <a:latin typeface="+mn-lt"/>
                          <a:ea typeface="+mn-ea"/>
                        </a:rPr>
                        <a:t>월</a:t>
                      </a:r>
                      <a:endParaRPr lang="en-US" sz="400" b="0" i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4763" marR="4763" marT="4763" marB="4763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3868251"/>
                  </a:ext>
                </a:extLst>
              </a:tr>
            </a:tbl>
          </a:graphicData>
        </a:graphic>
      </p:graphicFrame>
      <p:sp>
        <p:nvSpPr>
          <p:cNvPr id="40" name="Rectangle 3">
            <a:extLst>
              <a:ext uri="{FF2B5EF4-FFF2-40B4-BE49-F238E27FC236}">
                <a16:creationId xmlns:a16="http://schemas.microsoft.com/office/drawing/2014/main" id="{48315039-84A7-5905-D2A6-3C55612E2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0" y="27416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0000" decel="1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85185E-6 L -0.19791 0.002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14667" decel="3466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726 0.00278 L -3.125E-6 -1.85185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57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750" fill="hold"/>
                                        <p:tgtEl>
                                          <p:spTgt spid="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6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6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accel="6667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98 -0.00209 L 0.26627 -0.00371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9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750" fill="hold"/>
                                        <p:tgtEl>
                                          <p:spTgt spid="3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C56D2-844A-CE37-5110-D458CAF5D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95C1B-25D9-F8CF-4C29-0C1AD7484C88}"/>
              </a:ext>
            </a:extLst>
          </p:cNvPr>
          <p:cNvSpPr txBox="1"/>
          <p:nvPr/>
        </p:nvSpPr>
        <p:spPr>
          <a:xfrm>
            <a:off x="0" y="-15449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추천 알고리즘</a:t>
            </a:r>
            <a:endParaRPr lang="ko-KR" altLang="en-US" sz="4000" dirty="0">
              <a:solidFill>
                <a:srgbClr val="5285DE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55854B5-2571-F42E-468B-897711121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952874"/>
              </p:ext>
            </p:extLst>
          </p:nvPr>
        </p:nvGraphicFramePr>
        <p:xfrm>
          <a:off x="87430" y="1336821"/>
          <a:ext cx="3888000" cy="388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143430862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17778206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2551495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61304851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4476195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353180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movie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1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movie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2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movie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3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movie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I</a:t>
                      </a:r>
                      <a:endParaRPr lang="ko-KR" altLang="en-US" sz="7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04470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USER 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68993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USER 2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76552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USER 3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365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…</a:t>
                      </a:r>
                      <a:endParaRPr lang="ko-KR" altLang="en-US" sz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6677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USER J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748698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087762DA-77D6-EA43-8B44-3F4EED109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539314"/>
              </p:ext>
            </p:extLst>
          </p:nvPr>
        </p:nvGraphicFramePr>
        <p:xfrm>
          <a:off x="4736811" y="1247359"/>
          <a:ext cx="2664000" cy="394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67314518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4975909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67183226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10443389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endParaRPr lang="ko-KR" altLang="en-US" sz="9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factor1</a:t>
                      </a:r>
                      <a:endParaRPr lang="ko-KR" altLang="en-US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10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…</a:t>
                      </a:r>
                      <a:endParaRPr lang="en-US" altLang="ko-KR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factor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K</a:t>
                      </a:r>
                      <a:endParaRPr lang="ko-KR" altLang="en-US" sz="800" b="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58751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USER 1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7832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USER 2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78629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USER 3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49493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…</a:t>
                      </a:r>
                      <a:endParaRPr lang="ko-KR" altLang="en-US" sz="14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20552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USER J</a:t>
                      </a:r>
                      <a:endParaRPr lang="ko-KR" altLang="en-US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342157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A5CAB5CF-031E-745B-DC57-CB5CA66F3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72450"/>
              </p:ext>
            </p:extLst>
          </p:nvPr>
        </p:nvGraphicFramePr>
        <p:xfrm>
          <a:off x="8048774" y="1964664"/>
          <a:ext cx="3888000" cy="259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83966098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83878097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89469101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63384422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152231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36303079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movie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1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movie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2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movie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3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10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…</a:t>
                      </a: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endParaRPr lang="en-US" altLang="ko-KR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movie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I</a:t>
                      </a:r>
                      <a:endParaRPr lang="ko-KR" altLang="en-US" sz="8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071747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factor 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968576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0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…</a:t>
                      </a:r>
                      <a:endParaRPr lang="ko-KR" altLang="en-US" sz="105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7234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r" latinLnBrk="1">
                        <a:lnSpc>
                          <a:spcPct val="250000"/>
                        </a:lnSpc>
                      </a:pPr>
                      <a:r>
                        <a:rPr lang="en-US" altLang="ko-KR" sz="9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페이퍼로지 6 SemiBold" pitchFamily="2" charset="-127"/>
                          <a:ea typeface="페이퍼로지 6 SemiBold" pitchFamily="2" charset="-127"/>
                        </a:rPr>
                        <a:t>factor 1</a:t>
                      </a:r>
                      <a:endParaRPr lang="ko-KR" altLang="en-US" sz="9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페이퍼로지 6 SemiBold" pitchFamily="2" charset="-127"/>
                        <a:ea typeface="페이퍼로지 6 SemiBold" pitchFamily="2" charset="-127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8E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779013"/>
                  </a:ext>
                </a:extLst>
              </a:tr>
            </a:tbl>
          </a:graphicData>
        </a:graphic>
      </p:graphicFrame>
      <p:grpSp>
        <p:nvGrpSpPr>
          <p:cNvPr id="33" name="그룹 32">
            <a:extLst>
              <a:ext uri="{FF2B5EF4-FFF2-40B4-BE49-F238E27FC236}">
                <a16:creationId xmlns:a16="http://schemas.microsoft.com/office/drawing/2014/main" id="{358D2885-6FAD-728D-2751-C02476A5F8EC}"/>
              </a:ext>
            </a:extLst>
          </p:cNvPr>
          <p:cNvGrpSpPr/>
          <p:nvPr/>
        </p:nvGrpSpPr>
        <p:grpSpPr>
          <a:xfrm>
            <a:off x="4304297" y="3346402"/>
            <a:ext cx="348592" cy="226208"/>
            <a:chOff x="9940380" y="10037001"/>
            <a:chExt cx="348592" cy="226208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A6844D8B-953B-8166-D2CD-48842C2212B2}"/>
                </a:ext>
              </a:extLst>
            </p:cNvPr>
            <p:cNvSpPr/>
            <p:nvPr/>
          </p:nvSpPr>
          <p:spPr>
            <a:xfrm rot="395107">
              <a:off x="9946330" y="10037001"/>
              <a:ext cx="342642" cy="46581"/>
            </a:xfrm>
            <a:custGeom>
              <a:avLst/>
              <a:gdLst>
                <a:gd name="connsiteX0" fmla="*/ 0 w 1641475"/>
                <a:gd name="connsiteY0" fmla="*/ 549275 h 552528"/>
                <a:gd name="connsiteX1" fmla="*/ 549275 w 1641475"/>
                <a:gd name="connsiteY1" fmla="*/ 0 h 552528"/>
                <a:gd name="connsiteX2" fmla="*/ 1082675 w 1641475"/>
                <a:gd name="connsiteY2" fmla="*/ 552450 h 552528"/>
                <a:gd name="connsiteX3" fmla="*/ 1641475 w 1641475"/>
                <a:gd name="connsiteY3" fmla="*/ 31750 h 55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1475" h="552528">
                  <a:moveTo>
                    <a:pt x="0" y="549275"/>
                  </a:moveTo>
                  <a:cubicBezTo>
                    <a:pt x="184414" y="274373"/>
                    <a:pt x="368829" y="-529"/>
                    <a:pt x="549275" y="0"/>
                  </a:cubicBezTo>
                  <a:cubicBezTo>
                    <a:pt x="729721" y="529"/>
                    <a:pt x="900642" y="547158"/>
                    <a:pt x="1082675" y="552450"/>
                  </a:cubicBezTo>
                  <a:cubicBezTo>
                    <a:pt x="1264708" y="557742"/>
                    <a:pt x="1453091" y="294746"/>
                    <a:pt x="1641475" y="31750"/>
                  </a:cubicBezTo>
                </a:path>
              </a:pathLst>
            </a:custGeom>
            <a:noFill/>
            <a:ln w="60325" cap="rnd">
              <a:solidFill>
                <a:srgbClr val="7EA3E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62FF4A2D-6B96-5ABA-872F-0511F61987B2}"/>
                </a:ext>
              </a:extLst>
            </p:cNvPr>
            <p:cNvSpPr/>
            <p:nvPr/>
          </p:nvSpPr>
          <p:spPr>
            <a:xfrm rot="395107">
              <a:off x="9940380" y="10216628"/>
              <a:ext cx="342642" cy="46581"/>
            </a:xfrm>
            <a:custGeom>
              <a:avLst/>
              <a:gdLst>
                <a:gd name="connsiteX0" fmla="*/ 0 w 1641475"/>
                <a:gd name="connsiteY0" fmla="*/ 549275 h 552528"/>
                <a:gd name="connsiteX1" fmla="*/ 549275 w 1641475"/>
                <a:gd name="connsiteY1" fmla="*/ 0 h 552528"/>
                <a:gd name="connsiteX2" fmla="*/ 1082675 w 1641475"/>
                <a:gd name="connsiteY2" fmla="*/ 552450 h 552528"/>
                <a:gd name="connsiteX3" fmla="*/ 1641475 w 1641475"/>
                <a:gd name="connsiteY3" fmla="*/ 31750 h 55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1475" h="552528">
                  <a:moveTo>
                    <a:pt x="0" y="549275"/>
                  </a:moveTo>
                  <a:cubicBezTo>
                    <a:pt x="184414" y="274373"/>
                    <a:pt x="368829" y="-529"/>
                    <a:pt x="549275" y="0"/>
                  </a:cubicBezTo>
                  <a:cubicBezTo>
                    <a:pt x="729721" y="529"/>
                    <a:pt x="900642" y="547158"/>
                    <a:pt x="1082675" y="552450"/>
                  </a:cubicBezTo>
                  <a:cubicBezTo>
                    <a:pt x="1264708" y="557742"/>
                    <a:pt x="1453091" y="294746"/>
                    <a:pt x="1641475" y="31750"/>
                  </a:cubicBezTo>
                </a:path>
              </a:pathLst>
            </a:custGeom>
            <a:noFill/>
            <a:ln w="60325" cap="rnd">
              <a:solidFill>
                <a:srgbClr val="7EA3E6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CF2692F-D0A8-8EEA-4BA7-A3538A476C31}"/>
              </a:ext>
            </a:extLst>
          </p:cNvPr>
          <p:cNvGrpSpPr/>
          <p:nvPr/>
        </p:nvGrpSpPr>
        <p:grpSpPr>
          <a:xfrm>
            <a:off x="7740585" y="3289741"/>
            <a:ext cx="260747" cy="260747"/>
            <a:chOff x="12789598" y="9970044"/>
            <a:chExt cx="260747" cy="260747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8049046-15E1-CA19-659F-2257B063E3DC}"/>
                </a:ext>
              </a:extLst>
            </p:cNvPr>
            <p:cNvCxnSpPr/>
            <p:nvPr/>
          </p:nvCxnSpPr>
          <p:spPr>
            <a:xfrm flipV="1">
              <a:off x="12789598" y="9970044"/>
              <a:ext cx="260747" cy="260747"/>
            </a:xfrm>
            <a:prstGeom prst="line">
              <a:avLst/>
            </a:prstGeom>
            <a:ln w="60325" cap="rnd">
              <a:solidFill>
                <a:srgbClr val="7EA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B0ED8AA1-349F-B60B-5AE9-BC843E5E7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89598" y="9970044"/>
              <a:ext cx="260747" cy="260747"/>
            </a:xfrm>
            <a:prstGeom prst="line">
              <a:avLst/>
            </a:prstGeom>
            <a:ln w="60325" cap="rnd">
              <a:solidFill>
                <a:srgbClr val="7EA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DAE9944-D0E4-DBF9-0B2F-8C4001500354}"/>
              </a:ext>
            </a:extLst>
          </p:cNvPr>
          <p:cNvSpPr txBox="1"/>
          <p:nvPr/>
        </p:nvSpPr>
        <p:spPr>
          <a:xfrm>
            <a:off x="1060135" y="5407660"/>
            <a:ext cx="2375579" cy="41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5285D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USER-movie Matrix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133DAD-6827-CE20-DCE1-2CB3175F812F}"/>
              </a:ext>
            </a:extLst>
          </p:cNvPr>
          <p:cNvSpPr txBox="1"/>
          <p:nvPr/>
        </p:nvSpPr>
        <p:spPr>
          <a:xfrm>
            <a:off x="5220252" y="5337649"/>
            <a:ext cx="2375579" cy="41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5285D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USER Latent Matrix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743DEB-9DC1-BDCB-119D-7046DABE53FF}"/>
              </a:ext>
            </a:extLst>
          </p:cNvPr>
          <p:cNvSpPr txBox="1"/>
          <p:nvPr/>
        </p:nvSpPr>
        <p:spPr>
          <a:xfrm>
            <a:off x="9185366" y="5404017"/>
            <a:ext cx="2375579" cy="41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5285D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movie Latent Matrix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476052F-099C-4DD5-24B7-317F5F58168B}"/>
              </a:ext>
            </a:extLst>
          </p:cNvPr>
          <p:cNvGrpSpPr/>
          <p:nvPr/>
        </p:nvGrpSpPr>
        <p:grpSpPr>
          <a:xfrm>
            <a:off x="260146" y="583258"/>
            <a:ext cx="1599977" cy="664101"/>
            <a:chOff x="6669653" y="8225003"/>
            <a:chExt cx="1599977" cy="66410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EC88D1-22FB-5AD2-6851-962831CB908F}"/>
                </a:ext>
              </a:extLst>
            </p:cNvPr>
            <p:cNvSpPr txBox="1"/>
            <p:nvPr/>
          </p:nvSpPr>
          <p:spPr>
            <a:xfrm>
              <a:off x="6669653" y="8225653"/>
              <a:ext cx="1599977" cy="663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>
                  <a:ln w="76200">
                    <a:solidFill>
                      <a:srgbClr val="A4BEEE"/>
                    </a:solidFill>
                  </a:ln>
                  <a:solidFill>
                    <a:srgbClr val="A3C16B"/>
                  </a:solidFill>
                  <a:latin typeface="페이퍼로지 7 Bold" pitchFamily="2" charset="-127"/>
                  <a:ea typeface="페이퍼로지 7 Bold" pitchFamily="2" charset="-127"/>
                </a:rPr>
                <a:t>행렬분해</a:t>
              </a:r>
              <a:endParaRPr lang="en-US" altLang="ko-KR" sz="2400" dirty="0">
                <a:ln w="76200">
                  <a:solidFill>
                    <a:srgbClr val="A4BEEE"/>
                  </a:solidFill>
                </a:ln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FDE489-FE24-27A7-0C6B-AAB535023BB3}"/>
                </a:ext>
              </a:extLst>
            </p:cNvPr>
            <p:cNvSpPr txBox="1"/>
            <p:nvPr/>
          </p:nvSpPr>
          <p:spPr>
            <a:xfrm>
              <a:off x="6669653" y="8225003"/>
              <a:ext cx="1599977" cy="663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>
                  <a:ln w="3175">
                    <a:solidFill>
                      <a:srgbClr val="A4BEEE"/>
                    </a:solidFill>
                  </a:ln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행렬분해</a:t>
              </a:r>
              <a:endParaRPr lang="en-US" altLang="ko-KR" sz="2400" dirty="0">
                <a:ln w="3175">
                  <a:solidFill>
                    <a:srgbClr val="A4BEEE"/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03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61656E-9F92-DB41-5D0D-A38553A46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256D0E-F65D-938E-9488-D463F80D2374}"/>
              </a:ext>
            </a:extLst>
          </p:cNvPr>
          <p:cNvSpPr txBox="1"/>
          <p:nvPr/>
        </p:nvSpPr>
        <p:spPr>
          <a:xfrm>
            <a:off x="0" y="-15449"/>
            <a:ext cx="317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>
                <a:solidFill>
                  <a:srgbClr val="5285DE"/>
                </a:solidFill>
                <a:latin typeface="페이퍼로지 9 Black" pitchFamily="2" charset="-127"/>
                <a:ea typeface="페이퍼로지 9 Black" pitchFamily="2" charset="-127"/>
              </a:rPr>
              <a:t>추천 알고리즘</a:t>
            </a:r>
            <a:endParaRPr lang="ko-KR" altLang="en-US" sz="4000" dirty="0">
              <a:solidFill>
                <a:srgbClr val="5285DE"/>
              </a:solidFill>
              <a:latin typeface="페이퍼로지 9 Black" pitchFamily="2" charset="-127"/>
              <a:ea typeface="페이퍼로지 9 Black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8D3F36-2E7E-AAFF-0867-B08A0198A71E}"/>
              </a:ext>
            </a:extLst>
          </p:cNvPr>
          <p:cNvGrpSpPr/>
          <p:nvPr/>
        </p:nvGrpSpPr>
        <p:grpSpPr>
          <a:xfrm>
            <a:off x="203823" y="503059"/>
            <a:ext cx="3063371" cy="670877"/>
            <a:chOff x="6690198" y="11971510"/>
            <a:chExt cx="3063371" cy="6708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2D0DA-E0C4-EE14-0AF5-E9D5CB3291E0}"/>
                </a:ext>
              </a:extLst>
            </p:cNvPr>
            <p:cNvSpPr txBox="1"/>
            <p:nvPr/>
          </p:nvSpPr>
          <p:spPr>
            <a:xfrm>
              <a:off x="6690198" y="11972778"/>
              <a:ext cx="3063371" cy="669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>
                  <a:ln w="76200">
                    <a:solidFill>
                      <a:srgbClr val="A4BEEE"/>
                    </a:solidFill>
                  </a:ln>
                  <a:solidFill>
                    <a:srgbClr val="A3C16B"/>
                  </a:solidFill>
                  <a:latin typeface="페이퍼로지 7 Bold" pitchFamily="2" charset="-127"/>
                  <a:ea typeface="페이퍼로지 7 Bold" pitchFamily="2" charset="-127"/>
                </a:rPr>
                <a:t>컨텐츠 기반 필터링</a:t>
              </a:r>
              <a:endParaRPr lang="en-US" altLang="ko-KR" sz="2400" dirty="0">
                <a:ln w="76200">
                  <a:solidFill>
                    <a:srgbClr val="A4BEEE"/>
                  </a:solidFill>
                </a:ln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684A12-3983-E529-A01E-36D4570F8258}"/>
                </a:ext>
              </a:extLst>
            </p:cNvPr>
            <p:cNvSpPr txBox="1"/>
            <p:nvPr/>
          </p:nvSpPr>
          <p:spPr>
            <a:xfrm>
              <a:off x="6690198" y="11971510"/>
              <a:ext cx="3063371" cy="6634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dirty="0">
                  <a:ln w="3175">
                    <a:solidFill>
                      <a:srgbClr val="A4BEEE"/>
                    </a:solidFill>
                  </a:ln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</a:rPr>
                <a:t>컨텐츠 기반 필터링</a:t>
              </a:r>
              <a:endParaRPr lang="en-US" altLang="ko-KR" sz="2400" dirty="0">
                <a:ln w="3175">
                  <a:solidFill>
                    <a:srgbClr val="A4BEEE"/>
                  </a:solidFill>
                </a:ln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3D93C21-88EE-5C71-40A2-7432E8885471}"/>
              </a:ext>
            </a:extLst>
          </p:cNvPr>
          <p:cNvGrpSpPr/>
          <p:nvPr/>
        </p:nvGrpSpPr>
        <p:grpSpPr>
          <a:xfrm>
            <a:off x="4956202" y="1166510"/>
            <a:ext cx="2279595" cy="2209654"/>
            <a:chOff x="8033059" y="12824459"/>
            <a:chExt cx="1166952" cy="113114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74A0C5F-05AE-C39F-232F-75C78B79E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rcRect r="2633" b="24380"/>
            <a:stretch>
              <a:fillRect/>
            </a:stretch>
          </p:blipFill>
          <p:spPr>
            <a:xfrm>
              <a:off x="8033059" y="12824459"/>
              <a:ext cx="1166952" cy="90630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1C4C3-299F-270D-5C19-5B1728F0BDE3}"/>
                </a:ext>
              </a:extLst>
            </p:cNvPr>
            <p:cNvSpPr txBox="1"/>
            <p:nvPr/>
          </p:nvSpPr>
          <p:spPr>
            <a:xfrm>
              <a:off x="8328422" y="13622740"/>
              <a:ext cx="726456" cy="332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dirty="0">
                  <a:latin typeface="페이퍼로지 5 Medium" pitchFamily="2" charset="-127"/>
                  <a:ea typeface="페이퍼로지 5 Medium" pitchFamily="2" charset="-127"/>
                </a:rPr>
                <a:t>USER</a:t>
              </a:r>
              <a:endParaRPr lang="ko-KR" altLang="en-US" sz="2800" dirty="0"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200ECBC-61B5-4BB8-41E9-5E7285957B62}"/>
              </a:ext>
            </a:extLst>
          </p:cNvPr>
          <p:cNvGrpSpPr/>
          <p:nvPr/>
        </p:nvGrpSpPr>
        <p:grpSpPr>
          <a:xfrm>
            <a:off x="1899938" y="2755194"/>
            <a:ext cx="2973021" cy="3137272"/>
            <a:chOff x="6468521" y="13637725"/>
            <a:chExt cx="1521925" cy="1606007"/>
          </a:xfrm>
        </p:grpSpPr>
        <p:pic>
          <p:nvPicPr>
            <p:cNvPr id="22" name="Picture 6" descr="3.4천개의 Blu ray icon 로열티 프리 이미지 및 스톡 사진 | Shutterstock">
              <a:extLst>
                <a:ext uri="{FF2B5EF4-FFF2-40B4-BE49-F238E27FC236}">
                  <a16:creationId xmlns:a16="http://schemas.microsoft.com/office/drawing/2014/main" id="{2013988F-FD46-DBE9-6280-0E5685D01A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9" b="25649"/>
            <a:stretch>
              <a:fillRect/>
            </a:stretch>
          </p:blipFill>
          <p:spPr bwMode="auto">
            <a:xfrm>
              <a:off x="6468521" y="13637725"/>
              <a:ext cx="1521925" cy="1194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36DDF1-6A7E-F3EB-62E2-CA7334474D1B}"/>
                </a:ext>
              </a:extLst>
            </p:cNvPr>
            <p:cNvSpPr txBox="1"/>
            <p:nvPr/>
          </p:nvSpPr>
          <p:spPr>
            <a:xfrm>
              <a:off x="6504806" y="14755313"/>
              <a:ext cx="1336248" cy="488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263858"/>
                  </a:solidFill>
                  <a:latin typeface="페이퍼로지 5 Medium" pitchFamily="2" charset="-127"/>
                  <a:ea typeface="페이퍼로지 5 Medium" pitchFamily="2" charset="-127"/>
                </a:rPr>
                <a:t>Reviewed </a:t>
              </a:r>
            </a:p>
            <a:p>
              <a:pPr algn="ctr"/>
              <a:r>
                <a:rPr lang="en-US" altLang="ko-KR" sz="2800" dirty="0">
                  <a:solidFill>
                    <a:srgbClr val="263858"/>
                  </a:solidFill>
                  <a:latin typeface="페이퍼로지 5 Medium" pitchFamily="2" charset="-127"/>
                  <a:ea typeface="페이퍼로지 5 Medium" pitchFamily="2" charset="-127"/>
                </a:rPr>
                <a:t>Blu-Ray </a:t>
              </a:r>
              <a:endParaRPr lang="ko-KR" altLang="en-US" sz="2800" dirty="0">
                <a:solidFill>
                  <a:srgbClr val="263858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C011947-7986-173E-BF23-291D7032127B}"/>
              </a:ext>
            </a:extLst>
          </p:cNvPr>
          <p:cNvGrpSpPr/>
          <p:nvPr/>
        </p:nvGrpSpPr>
        <p:grpSpPr>
          <a:xfrm>
            <a:off x="6606423" y="2719609"/>
            <a:ext cx="4381242" cy="3160198"/>
            <a:chOff x="8877827" y="13619509"/>
            <a:chExt cx="2242810" cy="16177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897722-368B-ABAA-C10D-60E1354B3C11}"/>
                </a:ext>
              </a:extLst>
            </p:cNvPr>
            <p:cNvSpPr txBox="1"/>
            <p:nvPr/>
          </p:nvSpPr>
          <p:spPr>
            <a:xfrm>
              <a:off x="8877827" y="14748833"/>
              <a:ext cx="2242810" cy="488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6A2E06"/>
                  </a:solidFill>
                  <a:latin typeface="페이퍼로지 5 Medium" pitchFamily="2" charset="-127"/>
                  <a:ea typeface="페이퍼로지 5 Medium" pitchFamily="2" charset="-127"/>
                </a:rPr>
                <a:t>Recommended </a:t>
              </a:r>
            </a:p>
            <a:p>
              <a:pPr algn="ctr"/>
              <a:r>
                <a:rPr lang="en-US" altLang="ko-KR" sz="2800" dirty="0">
                  <a:solidFill>
                    <a:srgbClr val="6A2E06"/>
                  </a:solidFill>
                  <a:latin typeface="페이퍼로지 5 Medium" pitchFamily="2" charset="-127"/>
                  <a:ea typeface="페이퍼로지 5 Medium" pitchFamily="2" charset="-127"/>
                </a:rPr>
                <a:t>Blu-Ray </a:t>
              </a:r>
              <a:endParaRPr lang="ko-KR" altLang="en-US" sz="2800" dirty="0">
                <a:solidFill>
                  <a:srgbClr val="6A2E06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pic>
          <p:nvPicPr>
            <p:cNvPr id="26" name="Picture 6" descr="3.4천개의 Blu ray icon 로열티 프리 이미지 및 스톡 사진 | Shutterstock">
              <a:extLst>
                <a:ext uri="{FF2B5EF4-FFF2-40B4-BE49-F238E27FC236}">
                  <a16:creationId xmlns:a16="http://schemas.microsoft.com/office/drawing/2014/main" id="{DCF90459-8E7A-AADB-068E-0D9364DD7E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9" b="25649"/>
            <a:stretch>
              <a:fillRect/>
            </a:stretch>
          </p:blipFill>
          <p:spPr bwMode="auto">
            <a:xfrm>
              <a:off x="9326327" y="13619509"/>
              <a:ext cx="1521925" cy="1194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9754163-4FCA-4547-49F1-6DE3458413A7}"/>
              </a:ext>
            </a:extLst>
          </p:cNvPr>
          <p:cNvCxnSpPr>
            <a:cxnSpLocks/>
          </p:cNvCxnSpPr>
          <p:nvPr/>
        </p:nvCxnSpPr>
        <p:spPr>
          <a:xfrm flipH="1">
            <a:off x="5298329" y="4450614"/>
            <a:ext cx="1618360" cy="0"/>
          </a:xfrm>
          <a:prstGeom prst="straightConnector1">
            <a:avLst/>
          </a:prstGeom>
          <a:ln w="60325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2FC8D2-4FE1-8504-6501-ED9E7BF4B143}"/>
              </a:ext>
            </a:extLst>
          </p:cNvPr>
          <p:cNvCxnSpPr>
            <a:cxnSpLocks/>
          </p:cNvCxnSpPr>
          <p:nvPr/>
        </p:nvCxnSpPr>
        <p:spPr>
          <a:xfrm>
            <a:off x="7149802" y="2601148"/>
            <a:ext cx="615604" cy="393310"/>
          </a:xfrm>
          <a:prstGeom prst="straightConnector1">
            <a:avLst/>
          </a:prstGeom>
          <a:ln w="60325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DAEAF7B-0BB8-1472-3F67-98B8035E32C1}"/>
              </a:ext>
            </a:extLst>
          </p:cNvPr>
          <p:cNvCxnSpPr>
            <a:cxnSpLocks/>
          </p:cNvCxnSpPr>
          <p:nvPr/>
        </p:nvCxnSpPr>
        <p:spPr>
          <a:xfrm flipV="1">
            <a:off x="4450689" y="2755194"/>
            <a:ext cx="494554" cy="435188"/>
          </a:xfrm>
          <a:prstGeom prst="straightConnector1">
            <a:avLst/>
          </a:prstGeom>
          <a:ln w="60325" cap="rnd">
            <a:solidFill>
              <a:schemeClr val="tx1">
                <a:lumMod val="65000"/>
                <a:lumOff val="35000"/>
              </a:schemeClr>
            </a:solidFill>
            <a:round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199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494</Words>
  <Application>Microsoft Office PowerPoint</Application>
  <PresentationFormat>와이드스크린</PresentationFormat>
  <Paragraphs>159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맑은 고딕</vt:lpstr>
      <vt:lpstr>에스코어 드림 4 Regular</vt:lpstr>
      <vt:lpstr>에스코어 드림 7 ExtraBold</vt:lpstr>
      <vt:lpstr>페이퍼로지 4 Regular</vt:lpstr>
      <vt:lpstr>페이퍼로지 5 Medium</vt:lpstr>
      <vt:lpstr>페이퍼로지 6 SemiBold</vt:lpstr>
      <vt:lpstr>페이퍼로지 7 Bold</vt:lpstr>
      <vt:lpstr>페이퍼로지 9 Black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hcan1223@naver.com</dc:creator>
  <cp:lastModifiedBy>hcan1223@naver.com</cp:lastModifiedBy>
  <cp:revision>4</cp:revision>
  <dcterms:created xsi:type="dcterms:W3CDTF">2025-09-25T06:24:28Z</dcterms:created>
  <dcterms:modified xsi:type="dcterms:W3CDTF">2025-09-25T10:55:52Z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